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handoutMasterIdLst>
    <p:handoutMasterId r:id="rId23"/>
  </p:handoutMasterIdLst>
  <p:sldIdLst>
    <p:sldId id="362" r:id="rId5"/>
    <p:sldId id="341" r:id="rId6"/>
    <p:sldId id="383" r:id="rId7"/>
    <p:sldId id="385" r:id="rId8"/>
    <p:sldId id="368" r:id="rId9"/>
    <p:sldId id="367" r:id="rId10"/>
    <p:sldId id="387" r:id="rId11"/>
    <p:sldId id="382" r:id="rId12"/>
    <p:sldId id="370" r:id="rId13"/>
    <p:sldId id="373" r:id="rId14"/>
    <p:sldId id="389" r:id="rId15"/>
    <p:sldId id="391" r:id="rId16"/>
    <p:sldId id="395" r:id="rId17"/>
    <p:sldId id="394" r:id="rId18"/>
    <p:sldId id="381" r:id="rId19"/>
    <p:sldId id="361" r:id="rId20"/>
    <p:sldId id="336" r:id="rId21"/>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Gray" initials="KG" lastIdx="10" clrIdx="0">
    <p:extLst>
      <p:ext uri="{19B8F6BF-5375-455C-9EA6-DF929625EA0E}">
        <p15:presenceInfo xmlns:p15="http://schemas.microsoft.com/office/powerpoint/2012/main" userId="S::karen.gray@marysmeals.org::898e0457-d84c-4f37-957c-9d696e8753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CDC"/>
    <a:srgbClr val="F3A909"/>
    <a:srgbClr val="FFCC00"/>
    <a:srgbClr val="0198DC"/>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7CC971-7AF0-43FB-83B0-B9CEAB023D7C}" v="12" dt="2022-01-27T11:36:35.1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097" autoAdjust="0"/>
  </p:normalViewPr>
  <p:slideViewPr>
    <p:cSldViewPr snapToGrid="0">
      <p:cViewPr varScale="1">
        <p:scale>
          <a:sx n="70" d="100"/>
          <a:sy n="70" d="100"/>
        </p:scale>
        <p:origin x="38" y="3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tte Reid" userId="66c58413-633a-4020-8274-9e9bcbf874aa" providerId="ADAL" clId="{CAAEEF70-6349-456F-9F24-2D467390CAC6}"/>
    <pc:docChg chg="custSel modSld">
      <pc:chgData name="Annette Reid" userId="66c58413-633a-4020-8274-9e9bcbf874aa" providerId="ADAL" clId="{CAAEEF70-6349-456F-9F24-2D467390CAC6}" dt="2021-10-20T11:03:43.925" v="105" actId="6549"/>
      <pc:docMkLst>
        <pc:docMk/>
      </pc:docMkLst>
      <pc:sldChg chg="modSp mod">
        <pc:chgData name="Annette Reid" userId="66c58413-633a-4020-8274-9e9bcbf874aa" providerId="ADAL" clId="{CAAEEF70-6349-456F-9F24-2D467390CAC6}" dt="2021-10-20T11:03:17.883" v="13" actId="108"/>
        <pc:sldMkLst>
          <pc:docMk/>
          <pc:sldMk cId="3772370581" sldId="361"/>
        </pc:sldMkLst>
        <pc:spChg chg="mod">
          <ac:chgData name="Annette Reid" userId="66c58413-633a-4020-8274-9e9bcbf874aa" providerId="ADAL" clId="{CAAEEF70-6349-456F-9F24-2D467390CAC6}" dt="2021-10-20T11:03:17.883" v="13" actId="108"/>
          <ac:spMkLst>
            <pc:docMk/>
            <pc:sldMk cId="3772370581" sldId="361"/>
            <ac:spMk id="10" creationId="{D1EDD56B-D27E-49BD-851F-BFB0A5D756BF}"/>
          </ac:spMkLst>
        </pc:spChg>
      </pc:sldChg>
      <pc:sldChg chg="modSp mod">
        <pc:chgData name="Annette Reid" userId="66c58413-633a-4020-8274-9e9bcbf874aa" providerId="ADAL" clId="{CAAEEF70-6349-456F-9F24-2D467390CAC6}" dt="2021-10-20T11:03:43.925" v="105" actId="6549"/>
        <pc:sldMkLst>
          <pc:docMk/>
          <pc:sldMk cId="1760133238" sldId="385"/>
        </pc:sldMkLst>
        <pc:spChg chg="mod">
          <ac:chgData name="Annette Reid" userId="66c58413-633a-4020-8274-9e9bcbf874aa" providerId="ADAL" clId="{CAAEEF70-6349-456F-9F24-2D467390CAC6}" dt="2021-10-20T11:03:43.925" v="105" actId="6549"/>
          <ac:spMkLst>
            <pc:docMk/>
            <pc:sldMk cId="1760133238" sldId="385"/>
            <ac:spMk id="6" creationId="{A62699FB-13BF-41A5-8C8A-CA420C49A0C9}"/>
          </ac:spMkLst>
        </pc:spChg>
      </pc:sldChg>
    </pc:docChg>
  </pc:docChgLst>
  <pc:docChgLst>
    <pc:chgData name="Catriona Gillies" userId="85d11951-b1a9-4859-b3d9-8f0ad5200c3e" providerId="ADAL" clId="{817CC971-7AF0-43FB-83B0-B9CEAB023D7C}"/>
    <pc:docChg chg="undo custSel modSld">
      <pc:chgData name="Catriona Gillies" userId="85d11951-b1a9-4859-b3d9-8f0ad5200c3e" providerId="ADAL" clId="{817CC971-7AF0-43FB-83B0-B9CEAB023D7C}" dt="2022-01-27T11:36:35.150" v="188" actId="1076"/>
      <pc:docMkLst>
        <pc:docMk/>
      </pc:docMkLst>
      <pc:sldChg chg="modSp mod">
        <pc:chgData name="Catriona Gillies" userId="85d11951-b1a9-4859-b3d9-8f0ad5200c3e" providerId="ADAL" clId="{817CC971-7AF0-43FB-83B0-B9CEAB023D7C}" dt="2021-12-17T08:13:53.164" v="145" actId="6549"/>
        <pc:sldMkLst>
          <pc:docMk/>
          <pc:sldMk cId="3772370581" sldId="361"/>
        </pc:sldMkLst>
        <pc:spChg chg="mod">
          <ac:chgData name="Catriona Gillies" userId="85d11951-b1a9-4859-b3d9-8f0ad5200c3e" providerId="ADAL" clId="{817CC971-7AF0-43FB-83B0-B9CEAB023D7C}" dt="2021-12-17T08:13:53.164" v="145" actId="6549"/>
          <ac:spMkLst>
            <pc:docMk/>
            <pc:sldMk cId="3772370581" sldId="361"/>
            <ac:spMk id="10" creationId="{D1EDD56B-D27E-49BD-851F-BFB0A5D756BF}"/>
          </ac:spMkLst>
        </pc:spChg>
        <pc:spChg chg="mod">
          <ac:chgData name="Catriona Gillies" userId="85d11951-b1a9-4859-b3d9-8f0ad5200c3e" providerId="ADAL" clId="{817CC971-7AF0-43FB-83B0-B9CEAB023D7C}" dt="2021-10-21T06:46:28.163" v="10" actId="20577"/>
          <ac:spMkLst>
            <pc:docMk/>
            <pc:sldMk cId="3772370581" sldId="361"/>
            <ac:spMk id="20" creationId="{ABECD704-B14A-4572-A574-03CD06B02F96}"/>
          </ac:spMkLst>
        </pc:spChg>
      </pc:sldChg>
      <pc:sldChg chg="modSp mod">
        <pc:chgData name="Catriona Gillies" userId="85d11951-b1a9-4859-b3d9-8f0ad5200c3e" providerId="ADAL" clId="{817CC971-7AF0-43FB-83B0-B9CEAB023D7C}" dt="2022-01-27T11:33:07.144" v="165" actId="20577"/>
        <pc:sldMkLst>
          <pc:docMk/>
          <pc:sldMk cId="62367651" sldId="362"/>
        </pc:sldMkLst>
        <pc:spChg chg="mod">
          <ac:chgData name="Catriona Gillies" userId="85d11951-b1a9-4859-b3d9-8f0ad5200c3e" providerId="ADAL" clId="{817CC971-7AF0-43FB-83B0-B9CEAB023D7C}" dt="2022-01-27T11:33:07.144" v="165" actId="20577"/>
          <ac:spMkLst>
            <pc:docMk/>
            <pc:sldMk cId="62367651" sldId="362"/>
            <ac:spMk id="9" creationId="{FF3E1768-9A1E-4460-BD1F-CFAD7C4F7C6D}"/>
          </ac:spMkLst>
        </pc:spChg>
        <pc:picChg chg="mod">
          <ac:chgData name="Catriona Gillies" userId="85d11951-b1a9-4859-b3d9-8f0ad5200c3e" providerId="ADAL" clId="{817CC971-7AF0-43FB-83B0-B9CEAB023D7C}" dt="2022-01-27T11:33:00.881" v="149" actId="14100"/>
          <ac:picMkLst>
            <pc:docMk/>
            <pc:sldMk cId="62367651" sldId="362"/>
            <ac:picMk id="10" creationId="{B53E394D-9C12-473E-A009-7FB2D7D78EFE}"/>
          </ac:picMkLst>
        </pc:picChg>
      </pc:sldChg>
      <pc:sldChg chg="modSp mod">
        <pc:chgData name="Catriona Gillies" userId="85d11951-b1a9-4859-b3d9-8f0ad5200c3e" providerId="ADAL" clId="{817CC971-7AF0-43FB-83B0-B9CEAB023D7C}" dt="2021-10-21T06:46:23.592" v="8" actId="20577"/>
        <pc:sldMkLst>
          <pc:docMk/>
          <pc:sldMk cId="1448997023" sldId="381"/>
        </pc:sldMkLst>
        <pc:spChg chg="mod">
          <ac:chgData name="Catriona Gillies" userId="85d11951-b1a9-4859-b3d9-8f0ad5200c3e" providerId="ADAL" clId="{817CC971-7AF0-43FB-83B0-B9CEAB023D7C}" dt="2021-10-21T06:46:23.592" v="8" actId="20577"/>
          <ac:spMkLst>
            <pc:docMk/>
            <pc:sldMk cId="1448997023" sldId="381"/>
            <ac:spMk id="10" creationId="{633523E6-3C56-41CE-8771-BB22FA7D5EF3}"/>
          </ac:spMkLst>
        </pc:spChg>
      </pc:sldChg>
      <pc:sldChg chg="modSp mod">
        <pc:chgData name="Catriona Gillies" userId="85d11951-b1a9-4859-b3d9-8f0ad5200c3e" providerId="ADAL" clId="{817CC971-7AF0-43FB-83B0-B9CEAB023D7C}" dt="2022-01-27T11:34:30.788" v="172" actId="14100"/>
        <pc:sldMkLst>
          <pc:docMk/>
          <pc:sldMk cId="826603865" sldId="382"/>
        </pc:sldMkLst>
        <pc:picChg chg="mod">
          <ac:chgData name="Catriona Gillies" userId="85d11951-b1a9-4859-b3d9-8f0ad5200c3e" providerId="ADAL" clId="{817CC971-7AF0-43FB-83B0-B9CEAB023D7C}" dt="2022-01-27T11:34:30.788" v="172" actId="14100"/>
          <ac:picMkLst>
            <pc:docMk/>
            <pc:sldMk cId="826603865" sldId="382"/>
            <ac:picMk id="10" creationId="{FA1F267A-B0C7-44E8-8A29-0DF4508689A9}"/>
          </ac:picMkLst>
        </pc:picChg>
      </pc:sldChg>
      <pc:sldChg chg="modSp mod">
        <pc:chgData name="Catriona Gillies" userId="85d11951-b1a9-4859-b3d9-8f0ad5200c3e" providerId="ADAL" clId="{817CC971-7AF0-43FB-83B0-B9CEAB023D7C}" dt="2022-01-27T11:33:44.247" v="169" actId="20577"/>
        <pc:sldMkLst>
          <pc:docMk/>
          <pc:sldMk cId="2407910836" sldId="383"/>
        </pc:sldMkLst>
        <pc:spChg chg="mod">
          <ac:chgData name="Catriona Gillies" userId="85d11951-b1a9-4859-b3d9-8f0ad5200c3e" providerId="ADAL" clId="{817CC971-7AF0-43FB-83B0-B9CEAB023D7C}" dt="2022-01-27T11:33:44.247" v="169" actId="20577"/>
          <ac:spMkLst>
            <pc:docMk/>
            <pc:sldMk cId="2407910836" sldId="383"/>
            <ac:spMk id="4" creationId="{89DBAA4F-B038-4F7D-8A15-2B9CC0E8F466}"/>
          </ac:spMkLst>
        </pc:spChg>
      </pc:sldChg>
      <pc:sldChg chg="modSp mod">
        <pc:chgData name="Catriona Gillies" userId="85d11951-b1a9-4859-b3d9-8f0ad5200c3e" providerId="ADAL" clId="{817CC971-7AF0-43FB-83B0-B9CEAB023D7C}" dt="2022-01-27T11:35:10.103" v="176" actId="20577"/>
        <pc:sldMkLst>
          <pc:docMk/>
          <pc:sldMk cId="3924651588" sldId="387"/>
        </pc:sldMkLst>
        <pc:spChg chg="mod">
          <ac:chgData name="Catriona Gillies" userId="85d11951-b1a9-4859-b3d9-8f0ad5200c3e" providerId="ADAL" clId="{817CC971-7AF0-43FB-83B0-B9CEAB023D7C}" dt="2022-01-27T11:35:10.103" v="176" actId="20577"/>
          <ac:spMkLst>
            <pc:docMk/>
            <pc:sldMk cId="3924651588" sldId="387"/>
            <ac:spMk id="2" creationId="{09F77311-3707-4620-8B35-535EC21C6FCB}"/>
          </ac:spMkLst>
        </pc:spChg>
      </pc:sldChg>
      <pc:sldChg chg="modSp mod">
        <pc:chgData name="Catriona Gillies" userId="85d11951-b1a9-4859-b3d9-8f0ad5200c3e" providerId="ADAL" clId="{817CC971-7AF0-43FB-83B0-B9CEAB023D7C}" dt="2021-11-30T13:14:16.599" v="104" actId="1035"/>
        <pc:sldMkLst>
          <pc:docMk/>
          <pc:sldMk cId="2160357748" sldId="389"/>
        </pc:sldMkLst>
        <pc:spChg chg="mod">
          <ac:chgData name="Catriona Gillies" userId="85d11951-b1a9-4859-b3d9-8f0ad5200c3e" providerId="ADAL" clId="{817CC971-7AF0-43FB-83B0-B9CEAB023D7C}" dt="2021-11-19T10:45:17.723" v="68" actId="20577"/>
          <ac:spMkLst>
            <pc:docMk/>
            <pc:sldMk cId="2160357748" sldId="389"/>
            <ac:spMk id="13" creationId="{54BE68AE-F7BC-4D30-B04E-B663006A9EC3}"/>
          </ac:spMkLst>
        </pc:spChg>
        <pc:graphicFrameChg chg="mod">
          <ac:chgData name="Catriona Gillies" userId="85d11951-b1a9-4859-b3d9-8f0ad5200c3e" providerId="ADAL" clId="{817CC971-7AF0-43FB-83B0-B9CEAB023D7C}" dt="2021-11-30T13:14:16.599" v="104" actId="1035"/>
          <ac:graphicFrameMkLst>
            <pc:docMk/>
            <pc:sldMk cId="2160357748" sldId="389"/>
            <ac:graphicFrameMk id="40" creationId="{6157E569-498C-40DF-B83F-CC4813563CCE}"/>
          </ac:graphicFrameMkLst>
        </pc:graphicFrameChg>
      </pc:sldChg>
      <pc:sldChg chg="modSp mod">
        <pc:chgData name="Catriona Gillies" userId="85d11951-b1a9-4859-b3d9-8f0ad5200c3e" providerId="ADAL" clId="{817CC971-7AF0-43FB-83B0-B9CEAB023D7C}" dt="2021-10-21T06:46:17.647" v="6" actId="20577"/>
        <pc:sldMkLst>
          <pc:docMk/>
          <pc:sldMk cId="986399097" sldId="394"/>
        </pc:sldMkLst>
        <pc:spChg chg="mod">
          <ac:chgData name="Catriona Gillies" userId="85d11951-b1a9-4859-b3d9-8f0ad5200c3e" providerId="ADAL" clId="{817CC971-7AF0-43FB-83B0-B9CEAB023D7C}" dt="2021-10-21T06:46:17.647" v="6" actId="20577"/>
          <ac:spMkLst>
            <pc:docMk/>
            <pc:sldMk cId="986399097" sldId="394"/>
            <ac:spMk id="14" creationId="{3C9052E3-CD6F-4790-A970-79A449E1DB96}"/>
          </ac:spMkLst>
        </pc:spChg>
      </pc:sldChg>
      <pc:sldChg chg="addSp delSp modSp mod">
        <pc:chgData name="Catriona Gillies" userId="85d11951-b1a9-4859-b3d9-8f0ad5200c3e" providerId="ADAL" clId="{817CC971-7AF0-43FB-83B0-B9CEAB023D7C}" dt="2022-01-27T11:36:35.150" v="188" actId="1076"/>
        <pc:sldMkLst>
          <pc:docMk/>
          <pc:sldMk cId="2931277405" sldId="395"/>
        </pc:sldMkLst>
        <pc:spChg chg="mod">
          <ac:chgData name="Catriona Gillies" userId="85d11951-b1a9-4859-b3d9-8f0ad5200c3e" providerId="ADAL" clId="{817CC971-7AF0-43FB-83B0-B9CEAB023D7C}" dt="2021-10-21T06:46:10.147" v="4" actId="20577"/>
          <ac:spMkLst>
            <pc:docMk/>
            <pc:sldMk cId="2931277405" sldId="395"/>
            <ac:spMk id="14" creationId="{3C9052E3-CD6F-4790-A970-79A449E1DB96}"/>
          </ac:spMkLst>
        </pc:spChg>
        <pc:picChg chg="del mod">
          <ac:chgData name="Catriona Gillies" userId="85d11951-b1a9-4859-b3d9-8f0ad5200c3e" providerId="ADAL" clId="{817CC971-7AF0-43FB-83B0-B9CEAB023D7C}" dt="2022-01-27T11:36:02.107" v="179" actId="21"/>
          <ac:picMkLst>
            <pc:docMk/>
            <pc:sldMk cId="2931277405" sldId="395"/>
            <ac:picMk id="16" creationId="{8F5AB310-C744-40F0-B58E-2279C844ABCD}"/>
          </ac:picMkLst>
        </pc:picChg>
        <pc:picChg chg="add mod">
          <ac:chgData name="Catriona Gillies" userId="85d11951-b1a9-4859-b3d9-8f0ad5200c3e" providerId="ADAL" clId="{817CC971-7AF0-43FB-83B0-B9CEAB023D7C}" dt="2022-01-27T11:36:35.150" v="188" actId="1076"/>
          <ac:picMkLst>
            <pc:docMk/>
            <pc:sldMk cId="2931277405" sldId="395"/>
            <ac:picMk id="1026" creationId="{86682208-2BC7-4A35-9C01-166CA540CC9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CDC0FE-5191-4291-8FDB-5C3188E22B3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9C6CE92-D613-42DF-A49A-D00DF5CD87C4}" type="pres">
      <dgm:prSet presAssocID="{A9CDC0FE-5191-4291-8FDB-5C3188E22B3B}" presName="hierChild1" presStyleCnt="0">
        <dgm:presLayoutVars>
          <dgm:orgChart val="1"/>
          <dgm:chPref val="1"/>
          <dgm:dir/>
          <dgm:animOne val="branch"/>
          <dgm:animLvl val="lvl"/>
          <dgm:resizeHandles/>
        </dgm:presLayoutVars>
      </dgm:prSet>
      <dgm:spPr/>
    </dgm:pt>
  </dgm:ptLst>
  <dgm:cxnLst>
    <dgm:cxn modelId="{8D491889-A5E5-4B80-A4FB-CDD79D0CECE5}" type="presOf" srcId="{A9CDC0FE-5191-4291-8FDB-5C3188E22B3B}" destId="{09C6CE92-D613-42DF-A49A-D00DF5CD87C4}" srcOrd="0"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0" y="0"/>
            <a:ext cx="2887186" cy="498056"/>
          </a:xfrm>
          <a:prstGeom prst="rect">
            <a:avLst/>
          </a:prstGeom>
        </p:spPr>
        <p:txBody>
          <a:bodyPr vert="horz" lIns="91440" tIns="45720" rIns="91440" bIns="45720" rtlCol="0"/>
          <a:lstStyle>
            <a:lvl1pPr algn="r">
              <a:defRPr sz="1200"/>
            </a:lvl1pPr>
          </a:lstStyle>
          <a:p>
            <a:fld id="{D6570BA2-846B-4F0F-9A77-B98625F60CB6}" type="datetimeFigureOut">
              <a:rPr lang="en-GB" smtClean="0"/>
              <a:t>27/01/2022</a:t>
            </a:fld>
            <a:endParaRPr lang="en-GB"/>
          </a:p>
        </p:txBody>
      </p:sp>
      <p:sp>
        <p:nvSpPr>
          <p:cNvPr id="4" name="Footer Placeholder 3"/>
          <p:cNvSpPr>
            <a:spLocks noGrp="1"/>
          </p:cNvSpPr>
          <p:nvPr>
            <p:ph type="ftr" sz="quarter" idx="2"/>
          </p:nvPr>
        </p:nvSpPr>
        <p:spPr>
          <a:xfrm>
            <a:off x="0" y="9428585"/>
            <a:ext cx="2887186"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0" y="9428585"/>
            <a:ext cx="2887186" cy="498055"/>
          </a:xfrm>
          <a:prstGeom prst="rect">
            <a:avLst/>
          </a:prstGeom>
        </p:spPr>
        <p:txBody>
          <a:bodyPr vert="horz" lIns="91440" tIns="45720" rIns="91440" bIns="45720" rtlCol="0" anchor="b"/>
          <a:lstStyle>
            <a:lvl1pPr algn="r">
              <a:defRPr sz="1200"/>
            </a:lvl1pPr>
          </a:lstStyle>
          <a:p>
            <a:fld id="{896E5447-47A2-45DD-BA48-ED3DD2BC3A14}" type="slidenum">
              <a:rPr lang="en-GB" smtClean="0"/>
              <a:t>‹#›</a:t>
            </a:fld>
            <a:endParaRPr lang="en-GB"/>
          </a:p>
        </p:txBody>
      </p:sp>
    </p:spTree>
    <p:extLst>
      <p:ext uri="{BB962C8B-B14F-4D97-AF65-F5344CB8AC3E}">
        <p14:creationId xmlns:p14="http://schemas.microsoft.com/office/powerpoint/2010/main" val="4178964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4010" y="0"/>
            <a:ext cx="2887186" cy="498056"/>
          </a:xfrm>
          <a:prstGeom prst="rect">
            <a:avLst/>
          </a:prstGeom>
        </p:spPr>
        <p:txBody>
          <a:bodyPr vert="horz" lIns="91440" tIns="45720" rIns="91440" bIns="45720" rtlCol="0"/>
          <a:lstStyle>
            <a:lvl1pPr algn="r">
              <a:defRPr sz="1200"/>
            </a:lvl1pPr>
          </a:lstStyle>
          <a:p>
            <a:fld id="{7788C81D-1B4B-4209-85EB-EF929A7BEE14}" type="datetimeFigureOut">
              <a:rPr lang="en-GB" smtClean="0"/>
              <a:t>27/01/2022</a:t>
            </a:fld>
            <a:endParaRPr lang="en-GB"/>
          </a:p>
        </p:txBody>
      </p:sp>
      <p:sp>
        <p:nvSpPr>
          <p:cNvPr id="4" name="Slide Image Placeholder 3"/>
          <p:cNvSpPr>
            <a:spLocks noGrp="1" noRot="1" noChangeAspect="1"/>
          </p:cNvSpPr>
          <p:nvPr>
            <p:ph type="sldImg" idx="2"/>
          </p:nvPr>
        </p:nvSpPr>
        <p:spPr>
          <a:xfrm>
            <a:off x="1098550" y="1241425"/>
            <a:ext cx="4465638"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274" y="4777194"/>
            <a:ext cx="533019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5"/>
            <a:ext cx="2887186"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4010" y="9428585"/>
            <a:ext cx="2887186" cy="498055"/>
          </a:xfrm>
          <a:prstGeom prst="rect">
            <a:avLst/>
          </a:prstGeom>
        </p:spPr>
        <p:txBody>
          <a:bodyPr vert="horz" lIns="91440" tIns="45720" rIns="91440" bIns="45720" rtlCol="0" anchor="b"/>
          <a:lstStyle>
            <a:lvl1pPr algn="r">
              <a:defRPr sz="1200"/>
            </a:lvl1pPr>
          </a:lstStyle>
          <a:p>
            <a:fld id="{C7537C1E-0D74-48B2-B8D6-53F338B09B81}" type="slidenum">
              <a:rPr lang="en-GB" smtClean="0"/>
              <a:t>‹#›</a:t>
            </a:fld>
            <a:endParaRPr lang="en-GB"/>
          </a:p>
        </p:txBody>
      </p:sp>
    </p:spTree>
    <p:extLst>
      <p:ext uri="{BB962C8B-B14F-4D97-AF65-F5344CB8AC3E}">
        <p14:creationId xmlns:p14="http://schemas.microsoft.com/office/powerpoint/2010/main" val="2807920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537C1E-0D74-48B2-B8D6-53F338B09B81}" type="slidenum">
              <a:rPr lang="en-GB" smtClean="0"/>
              <a:t>1</a:t>
            </a:fld>
            <a:endParaRPr lang="en-GB"/>
          </a:p>
        </p:txBody>
      </p:sp>
    </p:spTree>
    <p:extLst>
      <p:ext uri="{BB962C8B-B14F-4D97-AF65-F5344CB8AC3E}">
        <p14:creationId xmlns:p14="http://schemas.microsoft.com/office/powerpoint/2010/main" val="309656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537C1E-0D74-48B2-B8D6-53F338B09B81}" type="slidenum">
              <a:rPr lang="en-GB" smtClean="0"/>
              <a:t>11</a:t>
            </a:fld>
            <a:endParaRPr lang="en-GB"/>
          </a:p>
        </p:txBody>
      </p:sp>
    </p:spTree>
    <p:extLst>
      <p:ext uri="{BB962C8B-B14F-4D97-AF65-F5344CB8AC3E}">
        <p14:creationId xmlns:p14="http://schemas.microsoft.com/office/powerpoint/2010/main" val="4001801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537C1E-0D74-48B2-B8D6-53F338B09B81}" type="slidenum">
              <a:rPr lang="en-GB" smtClean="0"/>
              <a:t>12</a:t>
            </a:fld>
            <a:endParaRPr lang="en-GB"/>
          </a:p>
        </p:txBody>
      </p:sp>
    </p:spTree>
    <p:extLst>
      <p:ext uri="{BB962C8B-B14F-4D97-AF65-F5344CB8AC3E}">
        <p14:creationId xmlns:p14="http://schemas.microsoft.com/office/powerpoint/2010/main" val="1312994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537C1E-0D74-48B2-B8D6-53F338B09B81}" type="slidenum">
              <a:rPr lang="en-GB" smtClean="0"/>
              <a:t>13</a:t>
            </a:fld>
            <a:endParaRPr lang="en-GB"/>
          </a:p>
        </p:txBody>
      </p:sp>
    </p:spTree>
    <p:extLst>
      <p:ext uri="{BB962C8B-B14F-4D97-AF65-F5344CB8AC3E}">
        <p14:creationId xmlns:p14="http://schemas.microsoft.com/office/powerpoint/2010/main" val="2952760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537C1E-0D74-48B2-B8D6-53F338B09B81}" type="slidenum">
              <a:rPr lang="en-GB" smtClean="0"/>
              <a:t>14</a:t>
            </a:fld>
            <a:endParaRPr lang="en-GB"/>
          </a:p>
        </p:txBody>
      </p:sp>
    </p:spTree>
    <p:extLst>
      <p:ext uri="{BB962C8B-B14F-4D97-AF65-F5344CB8AC3E}">
        <p14:creationId xmlns:p14="http://schemas.microsoft.com/office/powerpoint/2010/main" val="2029760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537C1E-0D74-48B2-B8D6-53F338B09B81}" type="slidenum">
              <a:rPr lang="en-GB" smtClean="0"/>
              <a:t>15</a:t>
            </a:fld>
            <a:endParaRPr lang="en-GB"/>
          </a:p>
        </p:txBody>
      </p:sp>
    </p:spTree>
    <p:extLst>
      <p:ext uri="{BB962C8B-B14F-4D97-AF65-F5344CB8AC3E}">
        <p14:creationId xmlns:p14="http://schemas.microsoft.com/office/powerpoint/2010/main" val="2729455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537C1E-0D74-48B2-B8D6-53F338B09B81}" type="slidenum">
              <a:rPr lang="en-GB" smtClean="0"/>
              <a:t>16</a:t>
            </a:fld>
            <a:endParaRPr lang="en-GB"/>
          </a:p>
        </p:txBody>
      </p:sp>
    </p:spTree>
    <p:extLst>
      <p:ext uri="{BB962C8B-B14F-4D97-AF65-F5344CB8AC3E}">
        <p14:creationId xmlns:p14="http://schemas.microsoft.com/office/powerpoint/2010/main" val="840430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537C1E-0D74-48B2-B8D6-53F338B09B81}" type="slidenum">
              <a:rPr lang="en-GB" smtClean="0"/>
              <a:t>17</a:t>
            </a:fld>
            <a:endParaRPr lang="en-GB"/>
          </a:p>
        </p:txBody>
      </p:sp>
    </p:spTree>
    <p:extLst>
      <p:ext uri="{BB962C8B-B14F-4D97-AF65-F5344CB8AC3E}">
        <p14:creationId xmlns:p14="http://schemas.microsoft.com/office/powerpoint/2010/main" val="1480240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537C1E-0D74-48B2-B8D6-53F338B09B81}" type="slidenum">
              <a:rPr lang="en-GB" smtClean="0"/>
              <a:t>2</a:t>
            </a:fld>
            <a:endParaRPr lang="en-GB"/>
          </a:p>
        </p:txBody>
      </p:sp>
    </p:spTree>
    <p:extLst>
      <p:ext uri="{BB962C8B-B14F-4D97-AF65-F5344CB8AC3E}">
        <p14:creationId xmlns:p14="http://schemas.microsoft.com/office/powerpoint/2010/main" val="2964143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537C1E-0D74-48B2-B8D6-53F338B09B81}" type="slidenum">
              <a:rPr lang="en-GB" smtClean="0"/>
              <a:t>3</a:t>
            </a:fld>
            <a:endParaRPr lang="en-GB"/>
          </a:p>
        </p:txBody>
      </p:sp>
    </p:spTree>
    <p:extLst>
      <p:ext uri="{BB962C8B-B14F-4D97-AF65-F5344CB8AC3E}">
        <p14:creationId xmlns:p14="http://schemas.microsoft.com/office/powerpoint/2010/main" val="376902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537C1E-0D74-48B2-B8D6-53F338B09B81}" type="slidenum">
              <a:rPr lang="en-GB" smtClean="0"/>
              <a:t>4</a:t>
            </a:fld>
            <a:endParaRPr lang="en-GB"/>
          </a:p>
        </p:txBody>
      </p:sp>
    </p:spTree>
    <p:extLst>
      <p:ext uri="{BB962C8B-B14F-4D97-AF65-F5344CB8AC3E}">
        <p14:creationId xmlns:p14="http://schemas.microsoft.com/office/powerpoint/2010/main" val="3186173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537C1E-0D74-48B2-B8D6-53F338B09B81}" type="slidenum">
              <a:rPr lang="en-GB" smtClean="0"/>
              <a:t>5</a:t>
            </a:fld>
            <a:endParaRPr lang="en-GB"/>
          </a:p>
        </p:txBody>
      </p:sp>
    </p:spTree>
    <p:extLst>
      <p:ext uri="{BB962C8B-B14F-4D97-AF65-F5344CB8AC3E}">
        <p14:creationId xmlns:p14="http://schemas.microsoft.com/office/powerpoint/2010/main" val="1812785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537C1E-0D74-48B2-B8D6-53F338B09B81}" type="slidenum">
              <a:rPr lang="en-GB" smtClean="0"/>
              <a:t>6</a:t>
            </a:fld>
            <a:endParaRPr lang="en-GB"/>
          </a:p>
        </p:txBody>
      </p:sp>
    </p:spTree>
    <p:extLst>
      <p:ext uri="{BB962C8B-B14F-4D97-AF65-F5344CB8AC3E}">
        <p14:creationId xmlns:p14="http://schemas.microsoft.com/office/powerpoint/2010/main" val="1880710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537C1E-0D74-48B2-B8D6-53F338B09B81}" type="slidenum">
              <a:rPr lang="en-GB" smtClean="0"/>
              <a:t>7</a:t>
            </a:fld>
            <a:endParaRPr lang="en-GB"/>
          </a:p>
        </p:txBody>
      </p:sp>
    </p:spTree>
    <p:extLst>
      <p:ext uri="{BB962C8B-B14F-4D97-AF65-F5344CB8AC3E}">
        <p14:creationId xmlns:p14="http://schemas.microsoft.com/office/powerpoint/2010/main" val="2932860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537C1E-0D74-48B2-B8D6-53F338B09B81}" type="slidenum">
              <a:rPr lang="en-GB" smtClean="0"/>
              <a:t>9</a:t>
            </a:fld>
            <a:endParaRPr lang="en-GB"/>
          </a:p>
        </p:txBody>
      </p:sp>
    </p:spTree>
    <p:extLst>
      <p:ext uri="{BB962C8B-B14F-4D97-AF65-F5344CB8AC3E}">
        <p14:creationId xmlns:p14="http://schemas.microsoft.com/office/powerpoint/2010/main" val="3035065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537C1E-0D74-48B2-B8D6-53F338B09B81}" type="slidenum">
              <a:rPr lang="en-GB" smtClean="0"/>
              <a:t>10</a:t>
            </a:fld>
            <a:endParaRPr lang="en-GB"/>
          </a:p>
        </p:txBody>
      </p:sp>
    </p:spTree>
    <p:extLst>
      <p:ext uri="{BB962C8B-B14F-4D97-AF65-F5344CB8AC3E}">
        <p14:creationId xmlns:p14="http://schemas.microsoft.com/office/powerpoint/2010/main" val="726524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4C5269E-3D8B-47EA-B343-544FD655E10D}" type="datetimeFigureOut">
              <a:rPr lang="en-GB" smtClean="0"/>
              <a:t>27/01/2022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720DA5-A11B-4409-A926-CB7BD51E3548}" type="slidenum">
              <a:rPr lang="en-GB" smtClean="0"/>
              <a:t>‹#›</a:t>
            </a:fld>
            <a:endParaRPr lang="en-GB"/>
          </a:p>
        </p:txBody>
      </p:sp>
    </p:spTree>
    <p:extLst>
      <p:ext uri="{BB962C8B-B14F-4D97-AF65-F5344CB8AC3E}">
        <p14:creationId xmlns:p14="http://schemas.microsoft.com/office/powerpoint/2010/main" val="3475657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C5269E-3D8B-47EA-B343-544FD655E10D}" type="datetimeFigureOut">
              <a:rPr lang="en-GB" smtClean="0"/>
              <a:t>27/01/2022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720DA5-A11B-4409-A926-CB7BD51E3548}" type="slidenum">
              <a:rPr lang="en-GB" smtClean="0"/>
              <a:t>‹#›</a:t>
            </a:fld>
            <a:endParaRPr lang="en-GB"/>
          </a:p>
        </p:txBody>
      </p:sp>
    </p:spTree>
    <p:extLst>
      <p:ext uri="{BB962C8B-B14F-4D97-AF65-F5344CB8AC3E}">
        <p14:creationId xmlns:p14="http://schemas.microsoft.com/office/powerpoint/2010/main" val="2953539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C5269E-3D8B-47EA-B343-544FD655E10D}" type="datetimeFigureOut">
              <a:rPr lang="en-GB" smtClean="0"/>
              <a:t>27/01/2022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720DA5-A11B-4409-A926-CB7BD51E3548}" type="slidenum">
              <a:rPr lang="en-GB" smtClean="0"/>
              <a:t>‹#›</a:t>
            </a:fld>
            <a:endParaRPr lang="en-GB"/>
          </a:p>
        </p:txBody>
      </p:sp>
    </p:spTree>
    <p:extLst>
      <p:ext uri="{BB962C8B-B14F-4D97-AF65-F5344CB8AC3E}">
        <p14:creationId xmlns:p14="http://schemas.microsoft.com/office/powerpoint/2010/main" val="356247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C5269E-3D8B-47EA-B343-544FD655E10D}" type="datetimeFigureOut">
              <a:rPr lang="en-GB" smtClean="0"/>
              <a:t>27/01/2022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720DA5-A11B-4409-A926-CB7BD51E3548}" type="slidenum">
              <a:rPr lang="en-GB" smtClean="0"/>
              <a:t>‹#›</a:t>
            </a:fld>
            <a:endParaRPr lang="en-GB"/>
          </a:p>
        </p:txBody>
      </p:sp>
    </p:spTree>
    <p:extLst>
      <p:ext uri="{BB962C8B-B14F-4D97-AF65-F5344CB8AC3E}">
        <p14:creationId xmlns:p14="http://schemas.microsoft.com/office/powerpoint/2010/main" val="13971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C5269E-3D8B-47EA-B343-544FD655E10D}" type="datetimeFigureOut">
              <a:rPr lang="en-GB" smtClean="0"/>
              <a:t>27/01/2022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720DA5-A11B-4409-A926-CB7BD51E3548}" type="slidenum">
              <a:rPr lang="en-GB" smtClean="0"/>
              <a:t>‹#›</a:t>
            </a:fld>
            <a:endParaRPr lang="en-GB"/>
          </a:p>
        </p:txBody>
      </p:sp>
    </p:spTree>
    <p:extLst>
      <p:ext uri="{BB962C8B-B14F-4D97-AF65-F5344CB8AC3E}">
        <p14:creationId xmlns:p14="http://schemas.microsoft.com/office/powerpoint/2010/main" val="2094727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C5269E-3D8B-47EA-B343-544FD655E10D}" type="datetimeFigureOut">
              <a:rPr lang="en-GB" smtClean="0"/>
              <a:t>27/01/2022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720DA5-A11B-4409-A926-CB7BD51E3548}" type="slidenum">
              <a:rPr lang="en-GB" smtClean="0"/>
              <a:t>‹#›</a:t>
            </a:fld>
            <a:endParaRPr lang="en-GB"/>
          </a:p>
        </p:txBody>
      </p:sp>
    </p:spTree>
    <p:extLst>
      <p:ext uri="{BB962C8B-B14F-4D97-AF65-F5344CB8AC3E}">
        <p14:creationId xmlns:p14="http://schemas.microsoft.com/office/powerpoint/2010/main" val="2295386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C5269E-3D8B-47EA-B343-544FD655E10D}" type="datetimeFigureOut">
              <a:rPr lang="en-GB" smtClean="0"/>
              <a:t>27/01/2022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720DA5-A11B-4409-A926-CB7BD51E3548}" type="slidenum">
              <a:rPr lang="en-GB" smtClean="0"/>
              <a:t>‹#›</a:t>
            </a:fld>
            <a:endParaRPr lang="en-GB"/>
          </a:p>
        </p:txBody>
      </p:sp>
    </p:spTree>
    <p:extLst>
      <p:ext uri="{BB962C8B-B14F-4D97-AF65-F5344CB8AC3E}">
        <p14:creationId xmlns:p14="http://schemas.microsoft.com/office/powerpoint/2010/main" val="4149801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C5269E-3D8B-47EA-B343-544FD655E10D}" type="datetimeFigureOut">
              <a:rPr lang="en-GB" smtClean="0"/>
              <a:t>27/01/2022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720DA5-A11B-4409-A926-CB7BD51E3548}" type="slidenum">
              <a:rPr lang="en-GB" smtClean="0"/>
              <a:t>‹#›</a:t>
            </a:fld>
            <a:endParaRPr lang="en-GB"/>
          </a:p>
        </p:txBody>
      </p:sp>
    </p:spTree>
    <p:extLst>
      <p:ext uri="{BB962C8B-B14F-4D97-AF65-F5344CB8AC3E}">
        <p14:creationId xmlns:p14="http://schemas.microsoft.com/office/powerpoint/2010/main" val="1702721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5269E-3D8B-47EA-B343-544FD655E10D}" type="datetimeFigureOut">
              <a:rPr lang="en-GB" smtClean="0"/>
              <a:t>27/01/2022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720DA5-A11B-4409-A926-CB7BD51E3548}" type="slidenum">
              <a:rPr lang="en-GB" smtClean="0"/>
              <a:t>‹#›</a:t>
            </a:fld>
            <a:endParaRPr lang="en-GB"/>
          </a:p>
        </p:txBody>
      </p:sp>
    </p:spTree>
    <p:extLst>
      <p:ext uri="{BB962C8B-B14F-4D97-AF65-F5344CB8AC3E}">
        <p14:creationId xmlns:p14="http://schemas.microsoft.com/office/powerpoint/2010/main" val="434672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C5269E-3D8B-47EA-B343-544FD655E10D}" type="datetimeFigureOut">
              <a:rPr lang="en-GB" smtClean="0"/>
              <a:t>27/01/2022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720DA5-A11B-4409-A926-CB7BD51E3548}" type="slidenum">
              <a:rPr lang="en-GB" smtClean="0"/>
              <a:t>‹#›</a:t>
            </a:fld>
            <a:endParaRPr lang="en-GB"/>
          </a:p>
        </p:txBody>
      </p:sp>
    </p:spTree>
    <p:extLst>
      <p:ext uri="{BB962C8B-B14F-4D97-AF65-F5344CB8AC3E}">
        <p14:creationId xmlns:p14="http://schemas.microsoft.com/office/powerpoint/2010/main" val="3319911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C5269E-3D8B-47EA-B343-544FD655E10D}" type="datetimeFigureOut">
              <a:rPr lang="en-GB" smtClean="0"/>
              <a:t>27/01/2022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720DA5-A11B-4409-A926-CB7BD51E3548}" type="slidenum">
              <a:rPr lang="en-GB" smtClean="0"/>
              <a:t>‹#›</a:t>
            </a:fld>
            <a:endParaRPr lang="en-GB"/>
          </a:p>
        </p:txBody>
      </p:sp>
    </p:spTree>
    <p:extLst>
      <p:ext uri="{BB962C8B-B14F-4D97-AF65-F5344CB8AC3E}">
        <p14:creationId xmlns:p14="http://schemas.microsoft.com/office/powerpoint/2010/main" val="603099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5269E-3D8B-47EA-B343-544FD655E10D}" type="datetimeFigureOut">
              <a:rPr lang="en-GB" smtClean="0"/>
              <a:t>27/01/2022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20DA5-A11B-4409-A926-CB7BD51E3548}" type="slidenum">
              <a:rPr lang="en-GB" smtClean="0"/>
              <a:t>‹#›</a:t>
            </a:fld>
            <a:endParaRPr lang="en-GB"/>
          </a:p>
        </p:txBody>
      </p:sp>
    </p:spTree>
    <p:extLst>
      <p:ext uri="{BB962C8B-B14F-4D97-AF65-F5344CB8AC3E}">
        <p14:creationId xmlns:p14="http://schemas.microsoft.com/office/powerpoint/2010/main" val="1369792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bit.ly/2F9lVlQ" TargetMode="External"/><Relationship Id="rId7" Type="http://schemas.openxmlformats.org/officeDocument/2006/relationships/diagramQuickStyle" Target="../diagrams/quickStyle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mailto:Jobs@marysmeals.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d1345tgcm1bzpm.cloudfront.net/assets/global/Marys_Meals_statement_of_values.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53E394D-9C12-473E-A009-7FB2D7D78EFE}"/>
              </a:ext>
            </a:extLst>
          </p:cNvPr>
          <p:cNvPicPr>
            <a:picLocks noChangeAspect="1"/>
          </p:cNvPicPr>
          <p:nvPr/>
        </p:nvPicPr>
        <p:blipFill>
          <a:blip r:embed="rId3"/>
          <a:srcRect/>
          <a:stretch/>
        </p:blipFill>
        <p:spPr>
          <a:xfrm>
            <a:off x="9040" y="0"/>
            <a:ext cx="9134955" cy="6010700"/>
          </a:xfrm>
          <a:prstGeom prst="rect">
            <a:avLst/>
          </a:prstGeom>
        </p:spPr>
      </p:pic>
      <p:sp>
        <p:nvSpPr>
          <p:cNvPr id="9" name="Rectangle 8">
            <a:extLst>
              <a:ext uri="{FF2B5EF4-FFF2-40B4-BE49-F238E27FC236}">
                <a16:creationId xmlns:a16="http://schemas.microsoft.com/office/drawing/2014/main" id="{FF3E1768-9A1E-4460-BD1F-CFAD7C4F7C6D}"/>
              </a:ext>
            </a:extLst>
          </p:cNvPr>
          <p:cNvSpPr/>
          <p:nvPr/>
        </p:nvSpPr>
        <p:spPr>
          <a:xfrm>
            <a:off x="132267" y="2636170"/>
            <a:ext cx="7268225" cy="2677656"/>
          </a:xfrm>
          <a:prstGeom prst="rect">
            <a:avLst/>
          </a:prstGeom>
          <a:effectLst/>
        </p:spPr>
        <p:txBody>
          <a:bodyPr wrap="square">
            <a:spAutoFit/>
          </a:bodyPr>
          <a:lstStyle/>
          <a:p>
            <a:r>
              <a:rPr lang="en-GB" sz="2400" b="1" dirty="0">
                <a:solidFill>
                  <a:srgbClr val="019CDC"/>
                </a:solidFill>
                <a:latin typeface="Arial" panose="020B0604020202020204" pitchFamily="34" charset="0"/>
                <a:cs typeface="Arial" panose="020B0604020202020204" pitchFamily="34" charset="0"/>
              </a:rPr>
              <a:t>Recruitment pack for:</a:t>
            </a:r>
          </a:p>
          <a:p>
            <a:endParaRPr lang="en-GB" sz="2400" b="1" dirty="0">
              <a:solidFill>
                <a:srgbClr val="019CDC"/>
              </a:solidFill>
              <a:latin typeface="Arial" panose="020B0604020202020204" pitchFamily="34" charset="0"/>
              <a:cs typeface="Arial" panose="020B0604020202020204" pitchFamily="34" charset="0"/>
            </a:endParaRPr>
          </a:p>
          <a:p>
            <a:r>
              <a:rPr lang="en-GB" sz="2400" b="1" dirty="0">
                <a:solidFill>
                  <a:schemeClr val="bg1"/>
                </a:solidFill>
                <a:latin typeface="Arial" panose="020B0604020202020204" pitchFamily="34" charset="0"/>
                <a:cs typeface="Arial" panose="020B0604020202020204" pitchFamily="34" charset="0"/>
              </a:rPr>
              <a:t>Finance Officer (12 months maternity cover)</a:t>
            </a:r>
          </a:p>
          <a:p>
            <a:endParaRPr lang="en-GB" sz="2400" b="1" dirty="0">
              <a:solidFill>
                <a:schemeClr val="bg1"/>
              </a:solidFill>
              <a:latin typeface="Arial" panose="020B0604020202020204" pitchFamily="34" charset="0"/>
              <a:cs typeface="Arial" panose="020B0604020202020204" pitchFamily="34" charset="0"/>
            </a:endParaRPr>
          </a:p>
          <a:p>
            <a:r>
              <a:rPr lang="en-GB" sz="2400" b="1" dirty="0">
                <a:solidFill>
                  <a:schemeClr val="bg1"/>
                </a:solidFill>
                <a:latin typeface="Arial" panose="020B0604020202020204" pitchFamily="34" charset="0"/>
                <a:cs typeface="Arial" panose="020B0604020202020204" pitchFamily="34" charset="0"/>
              </a:rPr>
              <a:t>Mary’s Meals UK</a:t>
            </a:r>
          </a:p>
          <a:p>
            <a:endParaRPr lang="en-GB" sz="2400" b="1" dirty="0">
              <a:solidFill>
                <a:srgbClr val="019CDC"/>
              </a:solidFill>
              <a:latin typeface="Arial" panose="020B0604020202020204" pitchFamily="34" charset="0"/>
              <a:cs typeface="Arial" panose="020B0604020202020204" pitchFamily="34" charset="0"/>
            </a:endParaRPr>
          </a:p>
          <a:p>
            <a:r>
              <a:rPr lang="en-GB" sz="2400" b="1" dirty="0">
                <a:solidFill>
                  <a:srgbClr val="019CDC"/>
                </a:solidFill>
                <a:latin typeface="Arial" panose="020B0604020202020204" pitchFamily="34" charset="0"/>
                <a:cs typeface="Arial" panose="020B0604020202020204" pitchFamily="34" charset="0"/>
              </a:rPr>
              <a:t>January 2022</a:t>
            </a:r>
          </a:p>
        </p:txBody>
      </p:sp>
      <p:sp>
        <p:nvSpPr>
          <p:cNvPr id="16" name="Rectangle 15">
            <a:extLst>
              <a:ext uri="{FF2B5EF4-FFF2-40B4-BE49-F238E27FC236}">
                <a16:creationId xmlns:a16="http://schemas.microsoft.com/office/drawing/2014/main" id="{7122655D-9A14-4F0C-AA1B-AB95D40D4BD5}"/>
              </a:ext>
            </a:extLst>
          </p:cNvPr>
          <p:cNvSpPr/>
          <p:nvPr/>
        </p:nvSpPr>
        <p:spPr>
          <a:xfrm>
            <a:off x="-2" y="5958349"/>
            <a:ext cx="9144000" cy="917604"/>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300724A5-F6DC-4032-ACE2-4FD550749742}"/>
              </a:ext>
            </a:extLst>
          </p:cNvPr>
          <p:cNvCxnSpPr>
            <a:cxnSpLocks/>
          </p:cNvCxnSpPr>
          <p:nvPr/>
        </p:nvCxnSpPr>
        <p:spPr>
          <a:xfrm>
            <a:off x="7852549" y="6230956"/>
            <a:ext cx="0" cy="53015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218BAF7-958D-4777-AEB2-CC1B756F0A1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65885"/>
          <a:stretch/>
        </p:blipFill>
        <p:spPr>
          <a:xfrm>
            <a:off x="7757652" y="6010700"/>
            <a:ext cx="1262579" cy="750406"/>
          </a:xfrm>
          <a:prstGeom prst="rect">
            <a:avLst/>
          </a:prstGeom>
        </p:spPr>
      </p:pic>
      <p:pic>
        <p:nvPicPr>
          <p:cNvPr id="26" name="Picture 25">
            <a:extLst>
              <a:ext uri="{FF2B5EF4-FFF2-40B4-BE49-F238E27FC236}">
                <a16:creationId xmlns:a16="http://schemas.microsoft.com/office/drawing/2014/main" id="{6A58D529-19BD-4A52-9F25-906FE37188D3}"/>
              </a:ext>
            </a:extLst>
          </p:cNvPr>
          <p:cNvPicPr>
            <a:picLocks noChangeAspect="1"/>
          </p:cNvPicPr>
          <p:nvPr/>
        </p:nvPicPr>
        <p:blipFill>
          <a:blip r:embed="rId5"/>
          <a:stretch>
            <a:fillRect/>
          </a:stretch>
        </p:blipFill>
        <p:spPr>
          <a:xfrm>
            <a:off x="242058" y="259370"/>
            <a:ext cx="1724387" cy="1972100"/>
          </a:xfrm>
          <a:prstGeom prst="rect">
            <a:avLst/>
          </a:prstGeom>
        </p:spPr>
      </p:pic>
      <p:pic>
        <p:nvPicPr>
          <p:cNvPr id="8" name="Picture 7">
            <a:extLst>
              <a:ext uri="{FF2B5EF4-FFF2-40B4-BE49-F238E27FC236}">
                <a16:creationId xmlns:a16="http://schemas.microsoft.com/office/drawing/2014/main" id="{CC5CB775-7FB8-41F9-9F72-0D1A3940DAD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230433" y="4532862"/>
            <a:ext cx="2781300" cy="1310640"/>
          </a:xfrm>
          <a:prstGeom prst="rect">
            <a:avLst/>
          </a:prstGeom>
          <a:noFill/>
          <a:ln>
            <a:noFill/>
          </a:ln>
        </p:spPr>
      </p:pic>
    </p:spTree>
    <p:extLst>
      <p:ext uri="{BB962C8B-B14F-4D97-AF65-F5344CB8AC3E}">
        <p14:creationId xmlns:p14="http://schemas.microsoft.com/office/powerpoint/2010/main" val="62367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9C4B7C-D780-49EE-8953-8AA3D059CBCF}"/>
              </a:ext>
            </a:extLst>
          </p:cNvPr>
          <p:cNvPicPr>
            <a:picLocks noChangeAspect="1"/>
          </p:cNvPicPr>
          <p:nvPr/>
        </p:nvPicPr>
        <p:blipFill rotWithShape="1">
          <a:blip r:embed="rId3"/>
          <a:srcRect l="26880" r="10209"/>
          <a:stretch/>
        </p:blipFill>
        <p:spPr>
          <a:xfrm flipH="1" flipV="1">
            <a:off x="4572000" y="813544"/>
            <a:ext cx="4572000" cy="5389352"/>
          </a:xfrm>
          <a:prstGeom prst="rect">
            <a:avLst/>
          </a:prstGeom>
        </p:spPr>
      </p:pic>
      <p:sp>
        <p:nvSpPr>
          <p:cNvPr id="20" name="Rectangle 19">
            <a:extLst>
              <a:ext uri="{FF2B5EF4-FFF2-40B4-BE49-F238E27FC236}">
                <a16:creationId xmlns:a16="http://schemas.microsoft.com/office/drawing/2014/main" id="{C3A6F02C-BB7A-4F88-A59D-141C4F660C86}"/>
              </a:ext>
            </a:extLst>
          </p:cNvPr>
          <p:cNvSpPr/>
          <p:nvPr/>
        </p:nvSpPr>
        <p:spPr>
          <a:xfrm>
            <a:off x="0" y="0"/>
            <a:ext cx="9144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32265" y="175953"/>
            <a:ext cx="7185803" cy="477054"/>
          </a:xfrm>
          <a:prstGeom prst="rect">
            <a:avLst/>
          </a:prstGeom>
          <a:noFill/>
        </p:spPr>
        <p:txBody>
          <a:bodyPr wrap="square" rtlCol="0">
            <a:spAutoFit/>
          </a:bodyPr>
          <a:lstStyle/>
          <a:p>
            <a:r>
              <a:rPr lang="en-GB" sz="2500">
                <a:solidFill>
                  <a:schemeClr val="bg1"/>
                </a:solidFill>
                <a:latin typeface="Arial" panose="020B0604020202020204" pitchFamily="34" charset="0"/>
                <a:cs typeface="Arial" panose="020B0604020202020204" pitchFamily="34" charset="0"/>
              </a:rPr>
              <a:t>About Mary’s Meals UK</a:t>
            </a:r>
          </a:p>
        </p:txBody>
      </p:sp>
      <p:grpSp>
        <p:nvGrpSpPr>
          <p:cNvPr id="5" name="Group 4">
            <a:extLst>
              <a:ext uri="{FF2B5EF4-FFF2-40B4-BE49-F238E27FC236}">
                <a16:creationId xmlns:a16="http://schemas.microsoft.com/office/drawing/2014/main" id="{50F524CA-D3B0-4AE5-AA0F-1BD7E9E05743}"/>
              </a:ext>
            </a:extLst>
          </p:cNvPr>
          <p:cNvGrpSpPr/>
          <p:nvPr/>
        </p:nvGrpSpPr>
        <p:grpSpPr>
          <a:xfrm>
            <a:off x="23110" y="6214185"/>
            <a:ext cx="9149758" cy="643815"/>
            <a:chOff x="0" y="6240063"/>
            <a:chExt cx="9149758" cy="643815"/>
          </a:xfrm>
        </p:grpSpPr>
        <p:sp>
          <p:nvSpPr>
            <p:cNvPr id="18" name="Rectangle 17">
              <a:extLst>
                <a:ext uri="{FF2B5EF4-FFF2-40B4-BE49-F238E27FC236}">
                  <a16:creationId xmlns:a16="http://schemas.microsoft.com/office/drawing/2014/main" id="{D0D70A2B-F29A-40CF-AE23-982664FC4697}"/>
                </a:ext>
              </a:extLst>
            </p:cNvPr>
            <p:cNvSpPr/>
            <p:nvPr/>
          </p:nvSpPr>
          <p:spPr>
            <a:xfrm>
              <a:off x="0" y="6374921"/>
              <a:ext cx="9144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D975B5C-73F8-4ABF-88B3-29E28EB91C4A}"/>
                </a:ext>
              </a:extLst>
            </p:cNvPr>
            <p:cNvSpPr/>
            <p:nvPr/>
          </p:nvSpPr>
          <p:spPr>
            <a:xfrm>
              <a:off x="0" y="6240063"/>
              <a:ext cx="9149758"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a:extLst>
              <a:ext uri="{FF2B5EF4-FFF2-40B4-BE49-F238E27FC236}">
                <a16:creationId xmlns:a16="http://schemas.microsoft.com/office/drawing/2014/main" id="{A1DF5B8B-7BDD-4E7B-A363-B2B9B60696D0}"/>
              </a:ext>
            </a:extLst>
          </p:cNvPr>
          <p:cNvSpPr/>
          <p:nvPr/>
        </p:nvSpPr>
        <p:spPr>
          <a:xfrm>
            <a:off x="132265" y="802255"/>
            <a:ext cx="4445360" cy="5564600"/>
          </a:xfrm>
          <a:prstGeom prst="rect">
            <a:avLst/>
          </a:prstGeom>
        </p:spPr>
        <p:txBody>
          <a:bodyPr wrap="square">
            <a:spAutoFit/>
          </a:bodyPr>
          <a:lstStyle/>
          <a:p>
            <a:r>
              <a:rPr lang="en-GB" sz="1270" dirty="0">
                <a:latin typeface="Arial" panose="020B0604020202020204" pitchFamily="34" charset="0"/>
                <a:ea typeface="Calibri" panose="020F0502020204030204" pitchFamily="34" charset="0"/>
                <a:cs typeface="Times New Roman" panose="02020603050405020304" pitchFamily="18" charset="0"/>
              </a:rPr>
              <a:t>In January 2015, to recognise the incredible growth of the Mary’s Meals movement around the world and to facilitate future growth in new countries, another entity – Mary’s Meals International (or ‘MMI’) – was formed. </a:t>
            </a:r>
          </a:p>
          <a:p>
            <a:pPr>
              <a:spcAft>
                <a:spcPts val="0"/>
              </a:spcAft>
            </a:pPr>
            <a:endParaRPr lang="en-GB" sz="127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70" dirty="0">
                <a:latin typeface="Arial" panose="020B0604020202020204" pitchFamily="34" charset="0"/>
                <a:ea typeface="Calibri" panose="020F0502020204030204" pitchFamily="34" charset="0"/>
                <a:cs typeface="Times New Roman" panose="02020603050405020304" pitchFamily="18" charset="0"/>
              </a:rPr>
              <a:t>This new organisation assumed responsibility for directly delivering our programmes and for coordinating the growing number of Mary’s Meals organisations around the world, aimed at either awareness-raising or programme delivery.</a:t>
            </a:r>
          </a:p>
          <a:p>
            <a:pPr>
              <a:spcAft>
                <a:spcPts val="0"/>
              </a:spcAft>
            </a:pPr>
            <a:r>
              <a:rPr lang="en-GB" sz="1270" dirty="0">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en-GB" sz="1270" dirty="0">
                <a:latin typeface="Arial" panose="020B0604020202020204" pitchFamily="34" charset="0"/>
                <a:ea typeface="Calibri" panose="020F0502020204030204" pitchFamily="34" charset="0"/>
                <a:cs typeface="Times New Roman" panose="02020603050405020304" pitchFamily="18" charset="0"/>
              </a:rPr>
              <a:t>This structural change saw Mary’s Meals UK become the global movement’s largest fundraising organisation and enabled it to focus even more passionately on its mission to tell our story across Scotland, England, Northern Ireland and Wales, and empower more people to help us reach the next hungry child by offering their money, goods, skills, time or prayer.</a:t>
            </a:r>
          </a:p>
          <a:p>
            <a:pPr>
              <a:spcAft>
                <a:spcPts val="0"/>
              </a:spcAft>
            </a:pPr>
            <a:r>
              <a:rPr lang="en-GB" sz="1270" dirty="0">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en-GB" sz="1270" dirty="0">
                <a:latin typeface="Arial" panose="020B0604020202020204" pitchFamily="34" charset="0"/>
                <a:ea typeface="Calibri" panose="020F0502020204030204" pitchFamily="34" charset="0"/>
                <a:cs typeface="Times New Roman" panose="02020603050405020304" pitchFamily="18" charset="0"/>
              </a:rPr>
              <a:t>Today, Mary’s Meals UK raises awareness and funds under the direction of the Executive Director, and through the passion, commitment and dedication of our volunteers and staff, led by the Director of Communications, Director of Supporter Engagement and Income, and the Director of Finance and Operations. The organisation currently has offices in Glasgow, </a:t>
            </a:r>
            <a:r>
              <a:rPr lang="en-GB" sz="1270" dirty="0" err="1">
                <a:latin typeface="Arial" panose="020B0604020202020204" pitchFamily="34" charset="0"/>
                <a:ea typeface="Calibri" panose="020F0502020204030204" pitchFamily="34" charset="0"/>
                <a:cs typeface="Times New Roman" panose="02020603050405020304" pitchFamily="18" charset="0"/>
              </a:rPr>
              <a:t>Dalmally</a:t>
            </a:r>
            <a:r>
              <a:rPr lang="en-GB" sz="1270" dirty="0">
                <a:latin typeface="Arial" panose="020B0604020202020204" pitchFamily="34" charset="0"/>
                <a:ea typeface="Calibri" panose="020F0502020204030204" pitchFamily="34" charset="0"/>
                <a:cs typeface="Times New Roman" panose="02020603050405020304" pitchFamily="18" charset="0"/>
              </a:rPr>
              <a:t> and London and works to a hybrid working practice of 3 days at home, 2 days in office. </a:t>
            </a:r>
          </a:p>
        </p:txBody>
      </p:sp>
      <p:sp>
        <p:nvSpPr>
          <p:cNvPr id="16" name="Rectangle 15">
            <a:extLst>
              <a:ext uri="{FF2B5EF4-FFF2-40B4-BE49-F238E27FC236}">
                <a16:creationId xmlns:a16="http://schemas.microsoft.com/office/drawing/2014/main" id="{C4993362-2286-435A-92F2-013CC2C815D3}"/>
              </a:ext>
            </a:extLst>
          </p:cNvPr>
          <p:cNvSpPr/>
          <p:nvPr/>
        </p:nvSpPr>
        <p:spPr>
          <a:xfrm>
            <a:off x="8770373" y="6502869"/>
            <a:ext cx="402495" cy="276999"/>
          </a:xfrm>
          <a:prstGeom prst="rect">
            <a:avLst/>
          </a:prstGeom>
        </p:spPr>
        <p:txBody>
          <a:bodyPr wrap="square">
            <a:spAutoFit/>
          </a:bodyPr>
          <a:lstStyle/>
          <a:p>
            <a:pPr>
              <a:spcAft>
                <a:spcPts val="0"/>
              </a:spcAft>
            </a:pPr>
            <a:r>
              <a:rPr lang="en-GB" sz="1200">
                <a:latin typeface="Arial" panose="020B0604020202020204" pitchFamily="34" charset="0"/>
                <a:ea typeface="Calibri" panose="020F0502020204030204" pitchFamily="34" charset="0"/>
                <a:cs typeface="Times New Roman" panose="02020603050405020304" pitchFamily="18" charset="0"/>
              </a:rPr>
              <a:t>10</a:t>
            </a:r>
          </a:p>
        </p:txBody>
      </p:sp>
      <p:pic>
        <p:nvPicPr>
          <p:cNvPr id="13" name="Picture 12">
            <a:extLst>
              <a:ext uri="{FF2B5EF4-FFF2-40B4-BE49-F238E27FC236}">
                <a16:creationId xmlns:a16="http://schemas.microsoft.com/office/drawing/2014/main" id="{9D790A96-D10F-4F43-83C6-78E23FA3FCA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65628"/>
          <a:stretch/>
        </p:blipFill>
        <p:spPr>
          <a:xfrm>
            <a:off x="7944465" y="75882"/>
            <a:ext cx="1065936" cy="628798"/>
          </a:xfrm>
          <a:prstGeom prst="rect">
            <a:avLst/>
          </a:prstGeom>
        </p:spPr>
      </p:pic>
    </p:spTree>
    <p:extLst>
      <p:ext uri="{BB962C8B-B14F-4D97-AF65-F5344CB8AC3E}">
        <p14:creationId xmlns:p14="http://schemas.microsoft.com/office/powerpoint/2010/main" val="3589639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3A6F02C-BB7A-4F88-A59D-141C4F660C86}"/>
              </a:ext>
            </a:extLst>
          </p:cNvPr>
          <p:cNvSpPr/>
          <p:nvPr/>
        </p:nvSpPr>
        <p:spPr>
          <a:xfrm>
            <a:off x="0" y="0"/>
            <a:ext cx="9144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32265" y="175953"/>
            <a:ext cx="7185803" cy="477054"/>
          </a:xfrm>
          <a:prstGeom prst="rect">
            <a:avLst/>
          </a:prstGeom>
          <a:noFill/>
        </p:spPr>
        <p:txBody>
          <a:bodyPr wrap="square" rtlCol="0">
            <a:spAutoFit/>
          </a:bodyPr>
          <a:lstStyle/>
          <a:p>
            <a:r>
              <a:rPr lang="en-GB" sz="2500">
                <a:solidFill>
                  <a:schemeClr val="bg1"/>
                </a:solidFill>
                <a:latin typeface="Arial" panose="020B0604020202020204" pitchFamily="34" charset="0"/>
                <a:cs typeface="Arial" panose="020B0604020202020204" pitchFamily="34" charset="0"/>
              </a:rPr>
              <a:t>Role outline</a:t>
            </a:r>
          </a:p>
        </p:txBody>
      </p:sp>
      <p:grpSp>
        <p:nvGrpSpPr>
          <p:cNvPr id="5" name="Group 4">
            <a:extLst>
              <a:ext uri="{FF2B5EF4-FFF2-40B4-BE49-F238E27FC236}">
                <a16:creationId xmlns:a16="http://schemas.microsoft.com/office/drawing/2014/main" id="{50F524CA-D3B0-4AE5-AA0F-1BD7E9E05743}"/>
              </a:ext>
            </a:extLst>
          </p:cNvPr>
          <p:cNvGrpSpPr/>
          <p:nvPr/>
        </p:nvGrpSpPr>
        <p:grpSpPr>
          <a:xfrm>
            <a:off x="12933" y="6442963"/>
            <a:ext cx="9149758" cy="415037"/>
            <a:chOff x="0" y="6240063"/>
            <a:chExt cx="9149758" cy="643815"/>
          </a:xfrm>
        </p:grpSpPr>
        <p:sp>
          <p:nvSpPr>
            <p:cNvPr id="18" name="Rectangle 17">
              <a:extLst>
                <a:ext uri="{FF2B5EF4-FFF2-40B4-BE49-F238E27FC236}">
                  <a16:creationId xmlns:a16="http://schemas.microsoft.com/office/drawing/2014/main" id="{D0D70A2B-F29A-40CF-AE23-982664FC4697}"/>
                </a:ext>
              </a:extLst>
            </p:cNvPr>
            <p:cNvSpPr/>
            <p:nvPr/>
          </p:nvSpPr>
          <p:spPr>
            <a:xfrm>
              <a:off x="0" y="6374921"/>
              <a:ext cx="9144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D975B5C-73F8-4ABF-88B3-29E28EB91C4A}"/>
                </a:ext>
              </a:extLst>
            </p:cNvPr>
            <p:cNvSpPr/>
            <p:nvPr/>
          </p:nvSpPr>
          <p:spPr>
            <a:xfrm>
              <a:off x="0" y="6240063"/>
              <a:ext cx="9149758"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ectangle 12">
            <a:extLst>
              <a:ext uri="{FF2B5EF4-FFF2-40B4-BE49-F238E27FC236}">
                <a16:creationId xmlns:a16="http://schemas.microsoft.com/office/drawing/2014/main" id="{54BE68AE-F7BC-4D30-B04E-B663006A9EC3}"/>
              </a:ext>
            </a:extLst>
          </p:cNvPr>
          <p:cNvSpPr/>
          <p:nvPr/>
        </p:nvSpPr>
        <p:spPr>
          <a:xfrm>
            <a:off x="243040" y="1021148"/>
            <a:ext cx="4235678" cy="5601533"/>
          </a:xfrm>
          <a:prstGeom prst="rect">
            <a:avLst/>
          </a:prstGeom>
        </p:spPr>
        <p:txBody>
          <a:bodyPr wrap="square" lIns="91440" tIns="45720" rIns="91440" bIns="45720" anchor="t">
            <a:spAutoFit/>
          </a:bodyPr>
          <a:lstStyle/>
          <a:p>
            <a:r>
              <a:rPr lang="en-GB" sz="1200" b="1" dirty="0">
                <a:latin typeface="Arial" panose="020B0604020202020204" pitchFamily="34" charset="0"/>
                <a:cs typeface="Arial" panose="020B0604020202020204" pitchFamily="34" charset="0"/>
              </a:rPr>
              <a:t>Role title:	</a:t>
            </a:r>
            <a:r>
              <a:rPr lang="en-GB" sz="1200" dirty="0">
                <a:latin typeface="Arial" panose="020B0604020202020204" pitchFamily="34" charset="0"/>
                <a:cs typeface="Arial" panose="020B0604020202020204" pitchFamily="34" charset="0"/>
              </a:rPr>
              <a:t>Finance Officer</a:t>
            </a:r>
          </a:p>
          <a:p>
            <a:endParaRPr lang="en-GB" sz="1200" dirty="0">
              <a:latin typeface="Arial" panose="020B0604020202020204" pitchFamily="34" charset="0"/>
              <a:cs typeface="Arial" panose="020B0604020202020204" pitchFamily="34" charset="0"/>
            </a:endParaRPr>
          </a:p>
          <a:p>
            <a:r>
              <a:rPr lang="en-GB" sz="1200" b="1" dirty="0">
                <a:latin typeface="Arial"/>
                <a:cs typeface="Arial"/>
              </a:rPr>
              <a:t>Location:	</a:t>
            </a:r>
            <a:r>
              <a:rPr lang="en-GB" sz="1200" dirty="0">
                <a:latin typeface="Arial"/>
                <a:cs typeface="Arial"/>
              </a:rPr>
              <a:t>Office based, Glasgow </a:t>
            </a:r>
            <a:r>
              <a:rPr lang="en-GB" sz="1200" i="1" dirty="0">
                <a:latin typeface="Arial"/>
                <a:cs typeface="Arial"/>
              </a:rPr>
              <a:t>(3/2 model, 	working 3 days from home and 2 in our 	office) </a:t>
            </a:r>
            <a:r>
              <a:rPr lang="en-GB" sz="1200" dirty="0">
                <a:latin typeface="Arial"/>
                <a:cs typeface="Arial"/>
              </a:rPr>
              <a:t>or home working from anywhere in the 	UK.</a:t>
            </a: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Contract:	</a:t>
            </a:r>
            <a:r>
              <a:rPr lang="en-GB" sz="1200" dirty="0">
                <a:latin typeface="Arial" panose="020B0604020202020204" pitchFamily="34" charset="0"/>
                <a:cs typeface="Arial" panose="020B0604020202020204" pitchFamily="34" charset="0"/>
              </a:rPr>
              <a:t>Full time, Fixed term </a:t>
            </a:r>
            <a:r>
              <a:rPr lang="en-GB" sz="1200" i="1" dirty="0">
                <a:latin typeface="Arial" panose="020B0604020202020204" pitchFamily="34" charset="0"/>
                <a:cs typeface="Arial" panose="020B0604020202020204" pitchFamily="34" charset="0"/>
              </a:rPr>
              <a:t>(12 months Maternity 	cover)</a:t>
            </a: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Salary:	</a:t>
            </a:r>
            <a:r>
              <a:rPr lang="en-GB" sz="1200" dirty="0">
                <a:latin typeface="Arial" panose="020B0604020202020204" pitchFamily="34" charset="0"/>
                <a:cs typeface="Arial" panose="020B0604020202020204" pitchFamily="34" charset="0"/>
              </a:rPr>
              <a:t>c. £26,025 per annum </a:t>
            </a: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Benefits: 	</a:t>
            </a:r>
            <a:r>
              <a:rPr lang="en-GB" sz="1200" dirty="0">
                <a:latin typeface="Arial" panose="020B0604020202020204" pitchFamily="34" charset="0"/>
                <a:cs typeface="Arial" panose="020B0604020202020204" pitchFamily="34" charset="0"/>
              </a:rPr>
              <a:t>Flexible working, 34 days’ annual leave </a:t>
            </a:r>
          </a:p>
          <a:p>
            <a:r>
              <a:rPr lang="en-GB" sz="1200" dirty="0">
                <a:latin typeface="Arial" panose="020B0604020202020204" pitchFamily="34" charset="0"/>
                <a:cs typeface="Arial" panose="020B0604020202020204" pitchFamily="34" charset="0"/>
              </a:rPr>
              <a:t>	(including public holidays), and a </a:t>
            </a:r>
          </a:p>
          <a:p>
            <a:r>
              <a:rPr lang="en-GB" sz="1200" dirty="0">
                <a:latin typeface="Arial" panose="020B0604020202020204" pitchFamily="34" charset="0"/>
                <a:cs typeface="Arial" panose="020B0604020202020204" pitchFamily="34" charset="0"/>
              </a:rPr>
              <a:t>	non-contributory pension with employer 	contributions of  8%. For more information on 	what we offer, please visit: </a:t>
            </a:r>
            <a:r>
              <a:rPr lang="en-GB" sz="1200" dirty="0">
                <a:latin typeface="Arial" panose="020B0604020202020204" pitchFamily="34" charset="0"/>
                <a:cs typeface="Arial" panose="020B0604020202020204" pitchFamily="34" charset="0"/>
                <a:hlinkClick r:id="rId3"/>
              </a:rPr>
              <a:t>http://bit.ly/2F9lVlQ</a:t>
            </a:r>
            <a:endParaRPr lang="en-GB" sz="1200" dirty="0">
              <a:latin typeface="Arial" panose="020B0604020202020204" pitchFamily="34" charset="0"/>
              <a:cs typeface="Arial" panose="020B0604020202020204" pitchFamily="34" charset="0"/>
            </a:endParaRPr>
          </a:p>
          <a:p>
            <a:endParaRPr lang="en-GB" sz="115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Reports to:	</a:t>
            </a:r>
            <a:r>
              <a:rPr lang="en-GB" sz="1200" dirty="0">
                <a:latin typeface="Arial" panose="020B0604020202020204" pitchFamily="34" charset="0"/>
                <a:cs typeface="Arial" panose="020B0604020202020204" pitchFamily="34" charset="0"/>
              </a:rPr>
              <a:t>Finance Manager</a:t>
            </a: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Key relationships:	</a:t>
            </a:r>
          </a:p>
          <a:p>
            <a:r>
              <a:rPr lang="en-GB" sz="1200" dirty="0">
                <a:latin typeface="Arial" panose="020B0604020202020204" pitchFamily="34" charset="0"/>
                <a:cs typeface="Arial" panose="020B0604020202020204" pitchFamily="34" charset="0"/>
              </a:rPr>
              <a:t>	</a:t>
            </a:r>
            <a:r>
              <a:rPr lang="en-GB" sz="1200" u="sng" dirty="0">
                <a:latin typeface="Arial" panose="020B0604020202020204" pitchFamily="34" charset="0"/>
                <a:cs typeface="Arial" panose="020B0604020202020204" pitchFamily="34" charset="0"/>
              </a:rPr>
              <a:t>Internal:</a:t>
            </a:r>
            <a:r>
              <a:rPr lang="en-GB" sz="1200" dirty="0">
                <a:latin typeface="Arial" panose="020B0604020202020204" pitchFamily="34" charset="0"/>
                <a:cs typeface="Arial" panose="020B0604020202020204" pitchFamily="34" charset="0"/>
              </a:rPr>
              <a:t>        Staff</a:t>
            </a:r>
          </a:p>
          <a:p>
            <a:r>
              <a:rPr lang="en-GB" sz="1200" dirty="0">
                <a:latin typeface="Arial" panose="020B0604020202020204" pitchFamily="34" charset="0"/>
                <a:cs typeface="Arial" panose="020B0604020202020204" pitchFamily="34" charset="0"/>
              </a:rPr>
              <a:t>		Managers</a:t>
            </a:r>
          </a:p>
          <a:p>
            <a:r>
              <a:rPr lang="en-GB" sz="1200" dirty="0">
                <a:latin typeface="Arial" panose="020B0604020202020204" pitchFamily="34" charset="0"/>
                <a:cs typeface="Arial" panose="020B0604020202020204" pitchFamily="34" charset="0"/>
              </a:rPr>
              <a:t>	</a:t>
            </a:r>
          </a:p>
          <a:p>
            <a:r>
              <a:rPr lang="en-GB" sz="1200" dirty="0">
                <a:latin typeface="Arial" panose="020B0604020202020204" pitchFamily="34" charset="0"/>
                <a:cs typeface="Arial" panose="020B0604020202020204" pitchFamily="34" charset="0"/>
              </a:rPr>
              <a:t>	</a:t>
            </a:r>
            <a:r>
              <a:rPr lang="en-GB" sz="1200" u="sng" dirty="0">
                <a:latin typeface="Arial" panose="020B0604020202020204" pitchFamily="34" charset="0"/>
                <a:cs typeface="Arial" panose="020B0604020202020204" pitchFamily="34" charset="0"/>
              </a:rPr>
              <a:t>External:</a:t>
            </a:r>
            <a:r>
              <a:rPr lang="en-GB" sz="1200" dirty="0">
                <a:latin typeface="Arial" panose="020B0604020202020204" pitchFamily="34" charset="0"/>
                <a:cs typeface="Arial" panose="020B0604020202020204" pitchFamily="34" charset="0"/>
              </a:rPr>
              <a:t>	Supporters</a:t>
            </a:r>
          </a:p>
          <a:p>
            <a:r>
              <a:rPr lang="en-GB" sz="1200" dirty="0">
                <a:latin typeface="Arial" panose="020B0604020202020204" pitchFamily="34" charset="0"/>
                <a:cs typeface="Arial" panose="020B0604020202020204" pitchFamily="34" charset="0"/>
              </a:rPr>
              <a:t>		Donors</a:t>
            </a:r>
          </a:p>
          <a:p>
            <a:endParaRPr lang="en-GB" sz="1200" dirty="0">
              <a:latin typeface="Arial" panose="020B0604020202020204" pitchFamily="34" charset="0"/>
              <a:cs typeface="Arial" panose="020B0604020202020204" pitchFamily="34" charset="0"/>
            </a:endParaRPr>
          </a:p>
          <a:p>
            <a:br>
              <a:rPr lang="en-GB" sz="1150" dirty="0">
                <a:latin typeface="Arial" panose="020B0604020202020204" pitchFamily="34" charset="0"/>
                <a:cs typeface="Arial" panose="020B0604020202020204" pitchFamily="34" charset="0"/>
              </a:rPr>
            </a:br>
            <a:endParaRPr lang="en-GB" sz="1150" dirty="0">
              <a:latin typeface="Arial" panose="020B0604020202020204" pitchFamily="34" charset="0"/>
              <a:cs typeface="Arial" panose="020B0604020202020204" pitchFamily="34" charset="0"/>
            </a:endParaRPr>
          </a:p>
          <a:p>
            <a:r>
              <a:rPr lang="en-GB" sz="1150" dirty="0">
                <a:latin typeface="Arial" panose="020B0604020202020204" pitchFamily="34" charset="0"/>
                <a:cs typeface="Arial" panose="020B0604020202020204" pitchFamily="34" charset="0"/>
              </a:rPr>
              <a:t>	</a:t>
            </a:r>
            <a:endParaRPr lang="en-GB" sz="1150" u="sng"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AB32585-FB75-4F5E-B2FF-8853ACD37582}"/>
              </a:ext>
            </a:extLst>
          </p:cNvPr>
          <p:cNvSpPr/>
          <p:nvPr/>
        </p:nvSpPr>
        <p:spPr>
          <a:xfrm>
            <a:off x="4787484" y="842956"/>
            <a:ext cx="4222619" cy="5312364"/>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EED3CBC3-5CE6-4717-B15A-2F6B8917845A}"/>
              </a:ext>
            </a:extLst>
          </p:cNvPr>
          <p:cNvSpPr/>
          <p:nvPr/>
        </p:nvSpPr>
        <p:spPr>
          <a:xfrm>
            <a:off x="8770373" y="6502869"/>
            <a:ext cx="402495" cy="276999"/>
          </a:xfrm>
          <a:prstGeom prst="rect">
            <a:avLst/>
          </a:prstGeom>
        </p:spPr>
        <p:txBody>
          <a:bodyPr wrap="square">
            <a:spAutoFit/>
          </a:bodyPr>
          <a:lstStyle/>
          <a:p>
            <a:pPr>
              <a:spcAft>
                <a:spcPts val="0"/>
              </a:spcAft>
            </a:pPr>
            <a:r>
              <a:rPr lang="en-GB" sz="1200">
                <a:latin typeface="Arial" panose="020B0604020202020204" pitchFamily="34" charset="0"/>
                <a:ea typeface="Calibri" panose="020F0502020204030204" pitchFamily="34" charset="0"/>
                <a:cs typeface="Times New Roman" panose="02020603050405020304" pitchFamily="18" charset="0"/>
              </a:rPr>
              <a:t>11</a:t>
            </a:r>
          </a:p>
        </p:txBody>
      </p:sp>
      <p:pic>
        <p:nvPicPr>
          <p:cNvPr id="31" name="Picture 30">
            <a:extLst>
              <a:ext uri="{FF2B5EF4-FFF2-40B4-BE49-F238E27FC236}">
                <a16:creationId xmlns:a16="http://schemas.microsoft.com/office/drawing/2014/main" id="{BA2B1A41-D209-49B3-89C3-DB1467694FB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65628"/>
          <a:stretch/>
        </p:blipFill>
        <p:spPr>
          <a:xfrm>
            <a:off x="7944465" y="75882"/>
            <a:ext cx="1065936" cy="628798"/>
          </a:xfrm>
          <a:prstGeom prst="rect">
            <a:avLst/>
          </a:prstGeom>
        </p:spPr>
      </p:pic>
      <p:sp>
        <p:nvSpPr>
          <p:cNvPr id="14" name="Freeform: Shape 13">
            <a:extLst>
              <a:ext uri="{FF2B5EF4-FFF2-40B4-BE49-F238E27FC236}">
                <a16:creationId xmlns:a16="http://schemas.microsoft.com/office/drawing/2014/main" id="{D80933DE-3FD8-4A39-9652-3FC76276E15F}"/>
              </a:ext>
            </a:extLst>
          </p:cNvPr>
          <p:cNvSpPr/>
          <p:nvPr/>
        </p:nvSpPr>
        <p:spPr>
          <a:xfrm>
            <a:off x="6728223" y="2537457"/>
            <a:ext cx="682377" cy="549177"/>
          </a:xfrm>
          <a:custGeom>
            <a:avLst/>
            <a:gdLst/>
            <a:ahLst/>
            <a:cxnLst/>
            <a:rect l="0" t="0" r="0" b="0"/>
            <a:pathLst>
              <a:path>
                <a:moveTo>
                  <a:pt x="0" y="0"/>
                </a:moveTo>
                <a:lnTo>
                  <a:pt x="671846" y="540434"/>
                </a:lnTo>
              </a:path>
            </a:pathLst>
          </a:custGeom>
          <a:noFill/>
          <a:ln>
            <a:solidFill>
              <a:schemeClr val="bg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aphicFrame>
        <p:nvGraphicFramePr>
          <p:cNvPr id="40" name="Diagram 39">
            <a:extLst>
              <a:ext uri="{FF2B5EF4-FFF2-40B4-BE49-F238E27FC236}">
                <a16:creationId xmlns:a16="http://schemas.microsoft.com/office/drawing/2014/main" id="{6157E569-498C-40DF-B83F-CC4813563CCE}"/>
              </a:ext>
            </a:extLst>
          </p:cNvPr>
          <p:cNvGraphicFramePr/>
          <p:nvPr>
            <p:extLst>
              <p:ext uri="{D42A27DB-BD31-4B8C-83A1-F6EECF244321}">
                <p14:modId xmlns:p14="http://schemas.microsoft.com/office/powerpoint/2010/main" val="664161594"/>
              </p:ext>
            </p:extLst>
          </p:nvPr>
        </p:nvGraphicFramePr>
        <p:xfrm>
          <a:off x="4749239" y="2071497"/>
          <a:ext cx="4299112" cy="34393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a:extLst>
              <a:ext uri="{FF2B5EF4-FFF2-40B4-BE49-F238E27FC236}">
                <a16:creationId xmlns:a16="http://schemas.microsoft.com/office/drawing/2014/main" id="{423CA1B2-25E3-41D9-B426-02FC298220ED}"/>
              </a:ext>
            </a:extLst>
          </p:cNvPr>
          <p:cNvSpPr txBox="1"/>
          <p:nvPr/>
        </p:nvSpPr>
        <p:spPr>
          <a:xfrm>
            <a:off x="5227474" y="902265"/>
            <a:ext cx="3342640" cy="1200329"/>
          </a:xfrm>
          <a:prstGeom prst="rect">
            <a:avLst/>
          </a:prstGeom>
          <a:noFill/>
        </p:spPr>
        <p:txBody>
          <a:bodyPr wrap="square" rtlCol="0">
            <a:spAutoFit/>
          </a:bodyPr>
          <a:lstStyle/>
          <a:p>
            <a:pPr algn="ctr"/>
            <a:r>
              <a:rPr lang="en-GB" b="1" dirty="0">
                <a:solidFill>
                  <a:srgbClr val="0198DC"/>
                </a:solidFill>
                <a:latin typeface="Arial" panose="020B0604020202020204" pitchFamily="34" charset="0"/>
                <a:ea typeface="Calibri" panose="020F0502020204030204" pitchFamily="34" charset="0"/>
                <a:cs typeface="Times New Roman" panose="02020603050405020304" pitchFamily="18" charset="0"/>
              </a:rPr>
              <a:t>Mary’s Meals UK</a:t>
            </a:r>
          </a:p>
          <a:p>
            <a:pPr algn="ctr"/>
            <a:r>
              <a:rPr lang="en-GB" b="1" dirty="0">
                <a:solidFill>
                  <a:srgbClr val="019CDC"/>
                </a:solidFill>
                <a:latin typeface="Arial" panose="020B0604020202020204" pitchFamily="34" charset="0"/>
                <a:ea typeface="Calibri" panose="020F0502020204030204" pitchFamily="34" charset="0"/>
                <a:cs typeface="Times New Roman" panose="02020603050405020304" pitchFamily="18" charset="0"/>
              </a:rPr>
              <a:t>Finance</a:t>
            </a:r>
            <a:r>
              <a:rPr lang="en-GB"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GB" b="1" dirty="0">
                <a:solidFill>
                  <a:srgbClr val="0198DC"/>
                </a:solidFill>
                <a:latin typeface="Arial" panose="020B0604020202020204" pitchFamily="34" charset="0"/>
                <a:ea typeface="Calibri" panose="020F0502020204030204" pitchFamily="34" charset="0"/>
                <a:cs typeface="Times New Roman" panose="02020603050405020304" pitchFamily="18" charset="0"/>
              </a:rPr>
              <a:t>team structure</a:t>
            </a:r>
          </a:p>
          <a:p>
            <a:pPr algn="ctr"/>
            <a:endParaRPr lang="en-GB" b="1" dirty="0">
              <a:solidFill>
                <a:srgbClr val="0198DC"/>
              </a:solidFill>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34" name="Freeform: Shape 33">
            <a:extLst>
              <a:ext uri="{FF2B5EF4-FFF2-40B4-BE49-F238E27FC236}">
                <a16:creationId xmlns:a16="http://schemas.microsoft.com/office/drawing/2014/main" id="{5B62D66A-FDBE-4176-B154-280FC2F6EA5C}"/>
              </a:ext>
            </a:extLst>
          </p:cNvPr>
          <p:cNvSpPr/>
          <p:nvPr/>
        </p:nvSpPr>
        <p:spPr>
          <a:xfrm>
            <a:off x="6728223" y="2537457"/>
            <a:ext cx="682377" cy="549177"/>
          </a:xfrm>
          <a:custGeom>
            <a:avLst/>
            <a:gdLst/>
            <a:ahLst/>
            <a:cxnLst/>
            <a:rect l="0" t="0" r="0" b="0"/>
            <a:pathLst>
              <a:path>
                <a:moveTo>
                  <a:pt x="0" y="0"/>
                </a:moveTo>
                <a:lnTo>
                  <a:pt x="671846" y="540434"/>
                </a:lnTo>
              </a:path>
            </a:pathLst>
          </a:custGeom>
          <a:noFill/>
          <a:ln>
            <a:solidFill>
              <a:schemeClr val="bg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cxnSp>
        <p:nvCxnSpPr>
          <p:cNvPr id="35" name="Straight Connector 34">
            <a:extLst>
              <a:ext uri="{FF2B5EF4-FFF2-40B4-BE49-F238E27FC236}">
                <a16:creationId xmlns:a16="http://schemas.microsoft.com/office/drawing/2014/main" id="{09B60460-E134-4D3D-9488-B14FE86002D1}"/>
              </a:ext>
            </a:extLst>
          </p:cNvPr>
          <p:cNvCxnSpPr>
            <a:cxnSpLocks/>
          </p:cNvCxnSpPr>
          <p:nvPr/>
        </p:nvCxnSpPr>
        <p:spPr>
          <a:xfrm>
            <a:off x="5522859" y="3689927"/>
            <a:ext cx="0" cy="34154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Freeform: Shape 36">
            <a:extLst>
              <a:ext uri="{FF2B5EF4-FFF2-40B4-BE49-F238E27FC236}">
                <a16:creationId xmlns:a16="http://schemas.microsoft.com/office/drawing/2014/main" id="{94D89706-118F-4D73-B9D4-1B7E6C0D908D}"/>
              </a:ext>
            </a:extLst>
          </p:cNvPr>
          <p:cNvSpPr/>
          <p:nvPr/>
        </p:nvSpPr>
        <p:spPr>
          <a:xfrm>
            <a:off x="6163163" y="2667654"/>
            <a:ext cx="1381711" cy="796450"/>
          </a:xfrm>
          <a:custGeom>
            <a:avLst/>
            <a:gdLst>
              <a:gd name="connsiteX0" fmla="*/ 0 w 1374960"/>
              <a:gd name="connsiteY0" fmla="*/ 0 h 687480"/>
              <a:gd name="connsiteX1" fmla="*/ 1374960 w 1374960"/>
              <a:gd name="connsiteY1" fmla="*/ 0 h 687480"/>
              <a:gd name="connsiteX2" fmla="*/ 1374960 w 1374960"/>
              <a:gd name="connsiteY2" fmla="*/ 687480 h 687480"/>
              <a:gd name="connsiteX3" fmla="*/ 0 w 1374960"/>
              <a:gd name="connsiteY3" fmla="*/ 687480 h 687480"/>
              <a:gd name="connsiteX4" fmla="*/ 0 w 1374960"/>
              <a:gd name="connsiteY4" fmla="*/ 0 h 687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960" h="687480">
                <a:moveTo>
                  <a:pt x="0" y="0"/>
                </a:moveTo>
                <a:lnTo>
                  <a:pt x="1374960" y="0"/>
                </a:lnTo>
                <a:lnTo>
                  <a:pt x="1374960" y="687480"/>
                </a:lnTo>
                <a:lnTo>
                  <a:pt x="0" y="687480"/>
                </a:lnTo>
                <a:lnTo>
                  <a:pt x="0" y="0"/>
                </a:lnTo>
                <a:close/>
              </a:path>
            </a:pathLst>
          </a:custGeom>
          <a:solidFill>
            <a:srgbClr val="0198D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Head of Finance</a:t>
            </a:r>
          </a:p>
        </p:txBody>
      </p:sp>
      <p:cxnSp>
        <p:nvCxnSpPr>
          <p:cNvPr id="45" name="Straight Connector 44">
            <a:extLst>
              <a:ext uri="{FF2B5EF4-FFF2-40B4-BE49-F238E27FC236}">
                <a16:creationId xmlns:a16="http://schemas.microsoft.com/office/drawing/2014/main" id="{D0A8AA8E-34ED-4E07-BA3A-9A5EBFE0CD94}"/>
              </a:ext>
            </a:extLst>
          </p:cNvPr>
          <p:cNvCxnSpPr>
            <a:cxnSpLocks/>
          </p:cNvCxnSpPr>
          <p:nvPr/>
        </p:nvCxnSpPr>
        <p:spPr>
          <a:xfrm>
            <a:off x="6898794" y="2352560"/>
            <a:ext cx="0" cy="35369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8" name="Freeform: Shape 37">
            <a:extLst>
              <a:ext uri="{FF2B5EF4-FFF2-40B4-BE49-F238E27FC236}">
                <a16:creationId xmlns:a16="http://schemas.microsoft.com/office/drawing/2014/main" id="{31DB1397-77B0-45A0-8392-B4DD81D0DC84}"/>
              </a:ext>
            </a:extLst>
          </p:cNvPr>
          <p:cNvSpPr/>
          <p:nvPr/>
        </p:nvSpPr>
        <p:spPr>
          <a:xfrm>
            <a:off x="6163163" y="1573016"/>
            <a:ext cx="1381711" cy="796450"/>
          </a:xfrm>
          <a:custGeom>
            <a:avLst/>
            <a:gdLst>
              <a:gd name="connsiteX0" fmla="*/ 0 w 1374960"/>
              <a:gd name="connsiteY0" fmla="*/ 0 h 687480"/>
              <a:gd name="connsiteX1" fmla="*/ 1374960 w 1374960"/>
              <a:gd name="connsiteY1" fmla="*/ 0 h 687480"/>
              <a:gd name="connsiteX2" fmla="*/ 1374960 w 1374960"/>
              <a:gd name="connsiteY2" fmla="*/ 687480 h 687480"/>
              <a:gd name="connsiteX3" fmla="*/ 0 w 1374960"/>
              <a:gd name="connsiteY3" fmla="*/ 687480 h 687480"/>
              <a:gd name="connsiteX4" fmla="*/ 0 w 1374960"/>
              <a:gd name="connsiteY4" fmla="*/ 0 h 687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960" h="687480">
                <a:moveTo>
                  <a:pt x="0" y="0"/>
                </a:moveTo>
                <a:lnTo>
                  <a:pt x="1374960" y="0"/>
                </a:lnTo>
                <a:lnTo>
                  <a:pt x="1374960" y="687480"/>
                </a:lnTo>
                <a:lnTo>
                  <a:pt x="0" y="687480"/>
                </a:lnTo>
                <a:lnTo>
                  <a:pt x="0" y="0"/>
                </a:lnTo>
                <a:close/>
              </a:path>
            </a:pathLst>
          </a:custGeom>
          <a:solidFill>
            <a:srgbClr val="0198D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Director of Finance &amp; Operations</a:t>
            </a:r>
          </a:p>
        </p:txBody>
      </p:sp>
      <p:cxnSp>
        <p:nvCxnSpPr>
          <p:cNvPr id="46" name="Straight Connector 45">
            <a:extLst>
              <a:ext uri="{FF2B5EF4-FFF2-40B4-BE49-F238E27FC236}">
                <a16:creationId xmlns:a16="http://schemas.microsoft.com/office/drawing/2014/main" id="{D987DB92-F57E-4BEC-845A-0B5EB77F7B3C}"/>
              </a:ext>
            </a:extLst>
          </p:cNvPr>
          <p:cNvCxnSpPr>
            <a:cxnSpLocks/>
          </p:cNvCxnSpPr>
          <p:nvPr/>
        </p:nvCxnSpPr>
        <p:spPr>
          <a:xfrm>
            <a:off x="8345274" y="4559887"/>
            <a:ext cx="2372" cy="42550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6" name="Freeform: Shape 25">
            <a:extLst>
              <a:ext uri="{FF2B5EF4-FFF2-40B4-BE49-F238E27FC236}">
                <a16:creationId xmlns:a16="http://schemas.microsoft.com/office/drawing/2014/main" id="{05D76FBA-710A-4869-96BF-208B199AB0E3}"/>
              </a:ext>
            </a:extLst>
          </p:cNvPr>
          <p:cNvSpPr/>
          <p:nvPr/>
        </p:nvSpPr>
        <p:spPr>
          <a:xfrm>
            <a:off x="7479798" y="3810958"/>
            <a:ext cx="1381711" cy="796450"/>
          </a:xfrm>
          <a:custGeom>
            <a:avLst/>
            <a:gdLst>
              <a:gd name="connsiteX0" fmla="*/ 0 w 1374960"/>
              <a:gd name="connsiteY0" fmla="*/ 0 h 687480"/>
              <a:gd name="connsiteX1" fmla="*/ 1374960 w 1374960"/>
              <a:gd name="connsiteY1" fmla="*/ 0 h 687480"/>
              <a:gd name="connsiteX2" fmla="*/ 1374960 w 1374960"/>
              <a:gd name="connsiteY2" fmla="*/ 687480 h 687480"/>
              <a:gd name="connsiteX3" fmla="*/ 0 w 1374960"/>
              <a:gd name="connsiteY3" fmla="*/ 687480 h 687480"/>
              <a:gd name="connsiteX4" fmla="*/ 0 w 1374960"/>
              <a:gd name="connsiteY4" fmla="*/ 0 h 687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960" h="687480">
                <a:moveTo>
                  <a:pt x="0" y="0"/>
                </a:moveTo>
                <a:lnTo>
                  <a:pt x="1374960" y="0"/>
                </a:lnTo>
                <a:lnTo>
                  <a:pt x="1374960" y="687480"/>
                </a:lnTo>
                <a:lnTo>
                  <a:pt x="0" y="687480"/>
                </a:lnTo>
                <a:lnTo>
                  <a:pt x="0" y="0"/>
                </a:lnTo>
                <a:close/>
              </a:path>
            </a:pathLst>
          </a:custGeom>
          <a:solidFill>
            <a:srgbClr val="0198D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dirty="0"/>
              <a:t>Senior Finance Manager</a:t>
            </a:r>
          </a:p>
          <a:p>
            <a:pPr marL="0" lvl="0" indent="0" algn="ctr" defTabSz="577850">
              <a:lnSpc>
                <a:spcPct val="90000"/>
              </a:lnSpc>
              <a:spcBef>
                <a:spcPct val="0"/>
              </a:spcBef>
              <a:spcAft>
                <a:spcPct val="35000"/>
              </a:spcAft>
              <a:buNone/>
            </a:pPr>
            <a:r>
              <a:rPr lang="en-US" sz="1300" i="1" kern="1200" dirty="0"/>
              <a:t>(Income)</a:t>
            </a:r>
          </a:p>
        </p:txBody>
      </p:sp>
      <p:sp>
        <p:nvSpPr>
          <p:cNvPr id="27" name="Freeform: Shape 26">
            <a:extLst>
              <a:ext uri="{FF2B5EF4-FFF2-40B4-BE49-F238E27FC236}">
                <a16:creationId xmlns:a16="http://schemas.microsoft.com/office/drawing/2014/main" id="{8B8AF47B-F9EB-40DB-92DD-C733DB78FD72}"/>
              </a:ext>
            </a:extLst>
          </p:cNvPr>
          <p:cNvSpPr/>
          <p:nvPr/>
        </p:nvSpPr>
        <p:spPr>
          <a:xfrm>
            <a:off x="5119618" y="3850185"/>
            <a:ext cx="1381711" cy="796450"/>
          </a:xfrm>
          <a:custGeom>
            <a:avLst/>
            <a:gdLst>
              <a:gd name="connsiteX0" fmla="*/ 0 w 1374960"/>
              <a:gd name="connsiteY0" fmla="*/ 0 h 687480"/>
              <a:gd name="connsiteX1" fmla="*/ 1374960 w 1374960"/>
              <a:gd name="connsiteY1" fmla="*/ 0 h 687480"/>
              <a:gd name="connsiteX2" fmla="*/ 1374960 w 1374960"/>
              <a:gd name="connsiteY2" fmla="*/ 687480 h 687480"/>
              <a:gd name="connsiteX3" fmla="*/ 0 w 1374960"/>
              <a:gd name="connsiteY3" fmla="*/ 687480 h 687480"/>
              <a:gd name="connsiteX4" fmla="*/ 0 w 1374960"/>
              <a:gd name="connsiteY4" fmla="*/ 0 h 687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960" h="687480">
                <a:moveTo>
                  <a:pt x="0" y="0"/>
                </a:moveTo>
                <a:lnTo>
                  <a:pt x="1374960" y="0"/>
                </a:lnTo>
                <a:lnTo>
                  <a:pt x="1374960" y="687480"/>
                </a:lnTo>
                <a:lnTo>
                  <a:pt x="0" y="687480"/>
                </a:lnTo>
                <a:lnTo>
                  <a:pt x="0" y="0"/>
                </a:lnTo>
                <a:close/>
              </a:path>
            </a:pathLst>
          </a:custGeom>
          <a:solidFill>
            <a:srgbClr val="0198D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dirty="0"/>
              <a:t>Finance Manager </a:t>
            </a:r>
            <a:r>
              <a:rPr lang="en-US" sz="1300" i="1" dirty="0"/>
              <a:t>(Expenditure)</a:t>
            </a:r>
            <a:endParaRPr lang="en-US" sz="1300" i="1" kern="1200" dirty="0"/>
          </a:p>
        </p:txBody>
      </p:sp>
      <p:cxnSp>
        <p:nvCxnSpPr>
          <p:cNvPr id="30" name="Straight Connector 29">
            <a:extLst>
              <a:ext uri="{FF2B5EF4-FFF2-40B4-BE49-F238E27FC236}">
                <a16:creationId xmlns:a16="http://schemas.microsoft.com/office/drawing/2014/main" id="{53445E63-7CAB-467F-A370-6178D39D57B2}"/>
              </a:ext>
            </a:extLst>
          </p:cNvPr>
          <p:cNvCxnSpPr>
            <a:cxnSpLocks/>
          </p:cNvCxnSpPr>
          <p:nvPr/>
        </p:nvCxnSpPr>
        <p:spPr>
          <a:xfrm flipV="1">
            <a:off x="5522859" y="3683366"/>
            <a:ext cx="2822415" cy="656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2" name="Freeform: Shape 31">
            <a:extLst>
              <a:ext uri="{FF2B5EF4-FFF2-40B4-BE49-F238E27FC236}">
                <a16:creationId xmlns:a16="http://schemas.microsoft.com/office/drawing/2014/main" id="{BE6B2BC7-3CF8-4585-B051-29D5E59661B0}"/>
              </a:ext>
            </a:extLst>
          </p:cNvPr>
          <p:cNvSpPr/>
          <p:nvPr/>
        </p:nvSpPr>
        <p:spPr>
          <a:xfrm>
            <a:off x="7457427" y="4973713"/>
            <a:ext cx="1381711" cy="796450"/>
          </a:xfrm>
          <a:custGeom>
            <a:avLst/>
            <a:gdLst>
              <a:gd name="connsiteX0" fmla="*/ 0 w 1374960"/>
              <a:gd name="connsiteY0" fmla="*/ 0 h 687480"/>
              <a:gd name="connsiteX1" fmla="*/ 1374960 w 1374960"/>
              <a:gd name="connsiteY1" fmla="*/ 0 h 687480"/>
              <a:gd name="connsiteX2" fmla="*/ 1374960 w 1374960"/>
              <a:gd name="connsiteY2" fmla="*/ 687480 h 687480"/>
              <a:gd name="connsiteX3" fmla="*/ 0 w 1374960"/>
              <a:gd name="connsiteY3" fmla="*/ 687480 h 687480"/>
              <a:gd name="connsiteX4" fmla="*/ 0 w 1374960"/>
              <a:gd name="connsiteY4" fmla="*/ 0 h 687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960" h="687480">
                <a:moveTo>
                  <a:pt x="0" y="0"/>
                </a:moveTo>
                <a:lnTo>
                  <a:pt x="1374960" y="0"/>
                </a:lnTo>
                <a:lnTo>
                  <a:pt x="1374960" y="687480"/>
                </a:lnTo>
                <a:lnTo>
                  <a:pt x="0" y="687480"/>
                </a:lnTo>
                <a:lnTo>
                  <a:pt x="0" y="0"/>
                </a:lnTo>
                <a:close/>
              </a:path>
            </a:pathLst>
          </a:custGeom>
          <a:solidFill>
            <a:srgbClr val="0198D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1x Finance Business Partner</a:t>
            </a:r>
          </a:p>
          <a:p>
            <a:pPr marL="0" lvl="0" indent="0" algn="ctr" defTabSz="577850">
              <a:lnSpc>
                <a:spcPct val="90000"/>
              </a:lnSpc>
              <a:spcBef>
                <a:spcPct val="0"/>
              </a:spcBef>
              <a:spcAft>
                <a:spcPct val="35000"/>
              </a:spcAft>
              <a:buNone/>
            </a:pPr>
            <a:r>
              <a:rPr lang="en-US" sz="1300" dirty="0"/>
              <a:t>1x Finance Officer</a:t>
            </a:r>
            <a:endParaRPr lang="en-US" sz="1300" kern="1200" dirty="0"/>
          </a:p>
        </p:txBody>
      </p:sp>
      <p:cxnSp>
        <p:nvCxnSpPr>
          <p:cNvPr id="33" name="Straight Connector 32">
            <a:extLst>
              <a:ext uri="{FF2B5EF4-FFF2-40B4-BE49-F238E27FC236}">
                <a16:creationId xmlns:a16="http://schemas.microsoft.com/office/drawing/2014/main" id="{68154E52-0017-42F5-A8D7-B99357C72FDF}"/>
              </a:ext>
            </a:extLst>
          </p:cNvPr>
          <p:cNvCxnSpPr>
            <a:cxnSpLocks/>
          </p:cNvCxnSpPr>
          <p:nvPr/>
        </p:nvCxnSpPr>
        <p:spPr>
          <a:xfrm>
            <a:off x="5523467" y="4650858"/>
            <a:ext cx="0" cy="3415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409529E-A420-45D0-AFA4-D84A00B399C0}"/>
              </a:ext>
            </a:extLst>
          </p:cNvPr>
          <p:cNvCxnSpPr>
            <a:cxnSpLocks/>
          </p:cNvCxnSpPr>
          <p:nvPr/>
        </p:nvCxnSpPr>
        <p:spPr>
          <a:xfrm>
            <a:off x="8345274" y="3689927"/>
            <a:ext cx="0" cy="17077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9" name="Freeform: Shape 38">
            <a:extLst>
              <a:ext uri="{FF2B5EF4-FFF2-40B4-BE49-F238E27FC236}">
                <a16:creationId xmlns:a16="http://schemas.microsoft.com/office/drawing/2014/main" id="{444DFE35-EAAA-465E-A9F7-21E5675C255D}"/>
              </a:ext>
            </a:extLst>
          </p:cNvPr>
          <p:cNvSpPr/>
          <p:nvPr/>
        </p:nvSpPr>
        <p:spPr>
          <a:xfrm>
            <a:off x="5119618" y="4979080"/>
            <a:ext cx="1330716" cy="762077"/>
          </a:xfrm>
          <a:custGeom>
            <a:avLst/>
            <a:gdLst>
              <a:gd name="connsiteX0" fmla="*/ 0 w 1374960"/>
              <a:gd name="connsiteY0" fmla="*/ 0 h 687480"/>
              <a:gd name="connsiteX1" fmla="*/ 1374960 w 1374960"/>
              <a:gd name="connsiteY1" fmla="*/ 0 h 687480"/>
              <a:gd name="connsiteX2" fmla="*/ 1374960 w 1374960"/>
              <a:gd name="connsiteY2" fmla="*/ 687480 h 687480"/>
              <a:gd name="connsiteX3" fmla="*/ 0 w 1374960"/>
              <a:gd name="connsiteY3" fmla="*/ 687480 h 687480"/>
              <a:gd name="connsiteX4" fmla="*/ 0 w 1374960"/>
              <a:gd name="connsiteY4" fmla="*/ 0 h 687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960" h="687480">
                <a:moveTo>
                  <a:pt x="0" y="0"/>
                </a:moveTo>
                <a:lnTo>
                  <a:pt x="1374960" y="0"/>
                </a:lnTo>
                <a:lnTo>
                  <a:pt x="1374960" y="687480"/>
                </a:lnTo>
                <a:lnTo>
                  <a:pt x="0" y="687480"/>
                </a:lnTo>
                <a:lnTo>
                  <a:pt x="0" y="0"/>
                </a:lnTo>
                <a:close/>
              </a:path>
            </a:pathLst>
          </a:custGeom>
          <a:solidFill>
            <a:srgbClr val="FFCC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1x Vacancy</a:t>
            </a:r>
          </a:p>
          <a:p>
            <a:pPr marL="0" lvl="0" indent="0" algn="ctr" defTabSz="577850">
              <a:lnSpc>
                <a:spcPct val="90000"/>
              </a:lnSpc>
              <a:spcBef>
                <a:spcPct val="0"/>
              </a:spcBef>
              <a:spcAft>
                <a:spcPct val="35000"/>
              </a:spcAft>
              <a:buNone/>
            </a:pPr>
            <a:r>
              <a:rPr lang="en-US" sz="1300" dirty="0"/>
              <a:t>1x Finance Officer</a:t>
            </a:r>
            <a:endParaRPr lang="en-US" sz="1300" kern="1200" dirty="0"/>
          </a:p>
        </p:txBody>
      </p:sp>
      <p:cxnSp>
        <p:nvCxnSpPr>
          <p:cNvPr id="41" name="Straight Connector 40">
            <a:extLst>
              <a:ext uri="{FF2B5EF4-FFF2-40B4-BE49-F238E27FC236}">
                <a16:creationId xmlns:a16="http://schemas.microsoft.com/office/drawing/2014/main" id="{C7151F45-E936-4B39-B95D-E54FFEA57B22}"/>
              </a:ext>
            </a:extLst>
          </p:cNvPr>
          <p:cNvCxnSpPr>
            <a:cxnSpLocks/>
          </p:cNvCxnSpPr>
          <p:nvPr/>
        </p:nvCxnSpPr>
        <p:spPr>
          <a:xfrm>
            <a:off x="6898794" y="3350443"/>
            <a:ext cx="2372" cy="33417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357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3A6F02C-BB7A-4F88-A59D-141C4F660C86}"/>
              </a:ext>
            </a:extLst>
          </p:cNvPr>
          <p:cNvSpPr/>
          <p:nvPr/>
        </p:nvSpPr>
        <p:spPr>
          <a:xfrm>
            <a:off x="0" y="0"/>
            <a:ext cx="9144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32266" y="323680"/>
            <a:ext cx="7185803" cy="477054"/>
          </a:xfrm>
          <a:prstGeom prst="rect">
            <a:avLst/>
          </a:prstGeom>
          <a:noFill/>
        </p:spPr>
        <p:txBody>
          <a:bodyPr wrap="square" rtlCol="0">
            <a:spAutoFit/>
          </a:bodyPr>
          <a:lstStyle/>
          <a:p>
            <a:r>
              <a:rPr lang="en-GB" sz="2500">
                <a:solidFill>
                  <a:schemeClr val="bg1"/>
                </a:solidFill>
                <a:latin typeface="Arial" panose="020B0604020202020204" pitchFamily="34" charset="0"/>
                <a:cs typeface="Arial" panose="020B0604020202020204" pitchFamily="34" charset="0"/>
              </a:rPr>
              <a:t>Duties and responsibilities</a:t>
            </a:r>
          </a:p>
        </p:txBody>
      </p:sp>
      <p:grpSp>
        <p:nvGrpSpPr>
          <p:cNvPr id="5" name="Group 4">
            <a:extLst>
              <a:ext uri="{FF2B5EF4-FFF2-40B4-BE49-F238E27FC236}">
                <a16:creationId xmlns:a16="http://schemas.microsoft.com/office/drawing/2014/main" id="{50F524CA-D3B0-4AE5-AA0F-1BD7E9E05743}"/>
              </a:ext>
            </a:extLst>
          </p:cNvPr>
          <p:cNvGrpSpPr/>
          <p:nvPr/>
        </p:nvGrpSpPr>
        <p:grpSpPr>
          <a:xfrm>
            <a:off x="0" y="6360139"/>
            <a:ext cx="9149758" cy="643815"/>
            <a:chOff x="0" y="6240063"/>
            <a:chExt cx="9149758" cy="643815"/>
          </a:xfrm>
        </p:grpSpPr>
        <p:sp>
          <p:nvSpPr>
            <p:cNvPr id="18" name="Rectangle 17">
              <a:extLst>
                <a:ext uri="{FF2B5EF4-FFF2-40B4-BE49-F238E27FC236}">
                  <a16:creationId xmlns:a16="http://schemas.microsoft.com/office/drawing/2014/main" id="{D0D70A2B-F29A-40CF-AE23-982664FC4697}"/>
                </a:ext>
              </a:extLst>
            </p:cNvPr>
            <p:cNvSpPr/>
            <p:nvPr/>
          </p:nvSpPr>
          <p:spPr>
            <a:xfrm>
              <a:off x="0" y="6374921"/>
              <a:ext cx="9144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D975B5C-73F8-4ABF-88B3-29E28EB91C4A}"/>
                </a:ext>
              </a:extLst>
            </p:cNvPr>
            <p:cNvSpPr/>
            <p:nvPr/>
          </p:nvSpPr>
          <p:spPr>
            <a:xfrm>
              <a:off x="0" y="6240063"/>
              <a:ext cx="9149758"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a:extLst>
              <a:ext uri="{FF2B5EF4-FFF2-40B4-BE49-F238E27FC236}">
                <a16:creationId xmlns:a16="http://schemas.microsoft.com/office/drawing/2014/main" id="{A1DF5B8B-7BDD-4E7B-A363-B2B9B60696D0}"/>
              </a:ext>
            </a:extLst>
          </p:cNvPr>
          <p:cNvSpPr/>
          <p:nvPr/>
        </p:nvSpPr>
        <p:spPr>
          <a:xfrm>
            <a:off x="152527" y="834145"/>
            <a:ext cx="4107736" cy="5570756"/>
          </a:xfrm>
          <a:prstGeom prst="rect">
            <a:avLst/>
          </a:prstGeom>
        </p:spPr>
        <p:txBody>
          <a:bodyPr wrap="square" anchor="t">
            <a:spAutoFit/>
          </a:bodyPr>
          <a:lstStyle/>
          <a:p>
            <a:r>
              <a:rPr lang="en-GB" sz="1400" b="1" dirty="0">
                <a:solidFill>
                  <a:srgbClr val="019CDC"/>
                </a:solidFill>
                <a:latin typeface="Arial" panose="020B0604020202020204" pitchFamily="34" charset="0"/>
                <a:cs typeface="Arial" panose="020B0604020202020204" pitchFamily="34" charset="0"/>
              </a:rPr>
              <a:t>Role overview</a:t>
            </a:r>
          </a:p>
          <a:p>
            <a:r>
              <a:rPr lang="en-GB" sz="1200" dirty="0">
                <a:latin typeface="Arial" panose="020B0604020202020204" pitchFamily="34" charset="0"/>
                <a:cs typeface="Arial" panose="020B0604020202020204" pitchFamily="34" charset="0"/>
              </a:rPr>
              <a:t>The Finance Officer oversees the transactional work of the finance department, ensuring that income and expenditure are recorded in the accounting system in an accurate and timely manner, ensuring that expenditure is appropriately authorised, and that payments are accurately and efficiently processed. </a:t>
            </a:r>
          </a:p>
          <a:p>
            <a:endParaRPr lang="en-GB" sz="1400" b="1" dirty="0">
              <a:solidFill>
                <a:srgbClr val="019CDC"/>
              </a:solidFill>
              <a:latin typeface="Arial" panose="020B0604020202020204" pitchFamily="34" charset="0"/>
              <a:cs typeface="Arial" panose="020B0604020202020204" pitchFamily="34" charset="0"/>
            </a:endParaRPr>
          </a:p>
          <a:p>
            <a:r>
              <a:rPr lang="en-GB" sz="1400" b="1" dirty="0">
                <a:solidFill>
                  <a:srgbClr val="019CDC"/>
                </a:solidFill>
                <a:latin typeface="Arial" panose="020B0604020202020204" pitchFamily="34" charset="0"/>
                <a:cs typeface="Arial" panose="020B0604020202020204" pitchFamily="34" charset="0"/>
              </a:rPr>
              <a:t>Principal duties</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To provide support and be the first point of contact to each of the Directorates in MMUK for all expenditure related matters. Establish regular communication with each of the Directorates to support existing business processes and provide guidance for any potential changes to business processes which have a financial impact. Communicate any relevant changes back to the wider finance team.</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To administer and oversee the purchase ledger process, ensuring that documentation is correct and properly authorised, that coding is appropriate, and that payment is made in the most efficient and cost-effective manner</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To ensure the correct coding and analysis is used for VAT on purchase invoices</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400" b="1" dirty="0">
              <a:solidFill>
                <a:srgbClr val="019CDC"/>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3C9052E3-CD6F-4790-A970-79A449E1DB96}"/>
              </a:ext>
            </a:extLst>
          </p:cNvPr>
          <p:cNvSpPr/>
          <p:nvPr/>
        </p:nvSpPr>
        <p:spPr>
          <a:xfrm>
            <a:off x="8770373" y="6502869"/>
            <a:ext cx="402495" cy="276999"/>
          </a:xfrm>
          <a:prstGeom prst="rect">
            <a:avLst/>
          </a:prstGeom>
        </p:spPr>
        <p:txBody>
          <a:bodyPr wrap="square">
            <a:spAutoFit/>
          </a:bodyPr>
          <a:lstStyle/>
          <a:p>
            <a:pPr>
              <a:spcAft>
                <a:spcPts val="0"/>
              </a:spcAft>
            </a:pPr>
            <a:r>
              <a:rPr lang="en-GB" sz="1200">
                <a:latin typeface="Arial" panose="020B0604020202020204" pitchFamily="34" charset="0"/>
                <a:ea typeface="Calibri" panose="020F0502020204030204" pitchFamily="34" charset="0"/>
                <a:cs typeface="Times New Roman" panose="02020603050405020304" pitchFamily="18" charset="0"/>
              </a:rPr>
              <a:t>12</a:t>
            </a:r>
          </a:p>
        </p:txBody>
      </p:sp>
      <p:pic>
        <p:nvPicPr>
          <p:cNvPr id="13" name="Picture 12">
            <a:extLst>
              <a:ext uri="{FF2B5EF4-FFF2-40B4-BE49-F238E27FC236}">
                <a16:creationId xmlns:a16="http://schemas.microsoft.com/office/drawing/2014/main" id="{87CFE58B-852D-4E2E-BB6A-1CE46294867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65628"/>
          <a:stretch/>
        </p:blipFill>
        <p:spPr>
          <a:xfrm>
            <a:off x="7944465" y="75882"/>
            <a:ext cx="1065936" cy="628798"/>
          </a:xfrm>
          <a:prstGeom prst="rect">
            <a:avLst/>
          </a:prstGeom>
        </p:spPr>
      </p:pic>
      <p:sp>
        <p:nvSpPr>
          <p:cNvPr id="3" name="Rectangle 2">
            <a:extLst>
              <a:ext uri="{FF2B5EF4-FFF2-40B4-BE49-F238E27FC236}">
                <a16:creationId xmlns:a16="http://schemas.microsoft.com/office/drawing/2014/main" id="{746B3CC5-96AB-4619-9477-E2EB1C52F517}"/>
              </a:ext>
            </a:extLst>
          </p:cNvPr>
          <p:cNvSpPr/>
          <p:nvPr/>
        </p:nvSpPr>
        <p:spPr>
          <a:xfrm>
            <a:off x="4399620" y="960262"/>
            <a:ext cx="4572000" cy="1149097"/>
          </a:xfrm>
          <a:prstGeom prst="rect">
            <a:avLst/>
          </a:prstGeom>
        </p:spPr>
        <p:txBody>
          <a:bodyPr>
            <a:spAutoFit/>
          </a:bodyPr>
          <a:lstStyle/>
          <a:p>
            <a:pPr algn="just">
              <a:lnSpc>
                <a:spcPct val="107000"/>
              </a:lnSpc>
              <a:spcAft>
                <a:spcPts val="800"/>
              </a:spcAft>
            </a:pPr>
            <a:endParaRPr lang="en-GB" sz="1150">
              <a:latin typeface="Arial" panose="020B0604020202020204" pitchFamily="34" charset="0"/>
              <a:cs typeface="Arial" panose="020B0604020202020204" pitchFamily="34" charset="0"/>
            </a:endParaRPr>
          </a:p>
          <a:p>
            <a:pPr marL="171450" indent="-171450" algn="just">
              <a:lnSpc>
                <a:spcPct val="107000"/>
              </a:lnSpc>
              <a:spcAft>
                <a:spcPts val="800"/>
              </a:spcAft>
              <a:buFont typeface="Arial" panose="020B0604020202020204" pitchFamily="34" charset="0"/>
              <a:buChar char="•"/>
            </a:pPr>
            <a:endParaRPr lang="en-GB" sz="1150">
              <a:latin typeface="Arial" panose="020B0604020202020204" pitchFamily="34" charset="0"/>
              <a:cs typeface="Arial" panose="020B0604020202020204" pitchFamily="34" charset="0"/>
            </a:endParaRPr>
          </a:p>
          <a:p>
            <a:pPr marL="171450" indent="-171450" algn="just">
              <a:lnSpc>
                <a:spcPct val="107000"/>
              </a:lnSpc>
              <a:spcAft>
                <a:spcPts val="800"/>
              </a:spcAft>
              <a:buFont typeface="Arial" panose="020B0604020202020204" pitchFamily="34" charset="0"/>
              <a:buChar char="•"/>
            </a:pPr>
            <a:endParaRPr lang="en-GB" sz="1150">
              <a:latin typeface="Arial" panose="020B0604020202020204" pitchFamily="34" charset="0"/>
              <a:cs typeface="Arial" panose="020B0604020202020204" pitchFamily="34" charset="0"/>
            </a:endParaRPr>
          </a:p>
          <a:p>
            <a:pPr marL="171450" indent="-171450" algn="just">
              <a:lnSpc>
                <a:spcPct val="107000"/>
              </a:lnSpc>
              <a:spcAft>
                <a:spcPts val="800"/>
              </a:spcAft>
              <a:buFont typeface="Arial" panose="020B0604020202020204" pitchFamily="34" charset="0"/>
              <a:buChar char="•"/>
            </a:pPr>
            <a:endParaRPr lang="en-GB" sz="1150">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B9D480E-797D-43AA-8F82-A6EAEB503A43}"/>
              </a:ext>
            </a:extLst>
          </p:cNvPr>
          <p:cNvSpPr txBox="1"/>
          <p:nvPr/>
        </p:nvSpPr>
        <p:spPr>
          <a:xfrm>
            <a:off x="4426209" y="857058"/>
            <a:ext cx="4584192" cy="5632311"/>
          </a:xfrm>
          <a:prstGeom prst="rect">
            <a:avLst/>
          </a:prstGeom>
          <a:noFill/>
        </p:spPr>
        <p:txBody>
          <a:bodyPr wrap="square">
            <a:spAutoFit/>
          </a:bodyPr>
          <a:lstStyle/>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To prepare quarterly VAT returns for submission to HMRC</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Prepare the annual VAT partial exemption adjustment</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To provide the cash balance information to the Finance Manager for the monthly funds transfer to MMI</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Prepare the monthly prepayment and accrual journals </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Prepare and record the monthly restricted reclass journal for the funds transferred to MMI. On a quarterly basis confirm the reconciliation of balances to MMI</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Accurately record material aid transactions in liaison with the warehouse team</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Maintain the charity’s fixed asset register, including preparing depreciation / addition / disposal journals. Support the Operations Directorate in the annual fixed asset verification</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Prepare and review the monthly shop P&amp;L</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Analyse monthly expenditure against budget, investigating and documenting explanations for any significant variances </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Assist the Finance Manager in the preparation of the expenditure elements of the monthly management information</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0124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3A6F02C-BB7A-4F88-A59D-141C4F660C86}"/>
              </a:ext>
            </a:extLst>
          </p:cNvPr>
          <p:cNvSpPr/>
          <p:nvPr/>
        </p:nvSpPr>
        <p:spPr>
          <a:xfrm>
            <a:off x="0" y="0"/>
            <a:ext cx="9144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32266" y="323680"/>
            <a:ext cx="7185803" cy="477054"/>
          </a:xfrm>
          <a:prstGeom prst="rect">
            <a:avLst/>
          </a:prstGeom>
          <a:noFill/>
        </p:spPr>
        <p:txBody>
          <a:bodyPr wrap="square" rtlCol="0">
            <a:spAutoFit/>
          </a:bodyPr>
          <a:lstStyle/>
          <a:p>
            <a:r>
              <a:rPr lang="en-GB" sz="2500">
                <a:solidFill>
                  <a:schemeClr val="bg1"/>
                </a:solidFill>
                <a:latin typeface="Arial" panose="020B0604020202020204" pitchFamily="34" charset="0"/>
                <a:cs typeface="Arial" panose="020B0604020202020204" pitchFamily="34" charset="0"/>
              </a:rPr>
              <a:t>Duties and responsibilities</a:t>
            </a:r>
          </a:p>
        </p:txBody>
      </p:sp>
      <p:grpSp>
        <p:nvGrpSpPr>
          <p:cNvPr id="5" name="Group 4">
            <a:extLst>
              <a:ext uri="{FF2B5EF4-FFF2-40B4-BE49-F238E27FC236}">
                <a16:creationId xmlns:a16="http://schemas.microsoft.com/office/drawing/2014/main" id="{50F524CA-D3B0-4AE5-AA0F-1BD7E9E05743}"/>
              </a:ext>
            </a:extLst>
          </p:cNvPr>
          <p:cNvGrpSpPr/>
          <p:nvPr/>
        </p:nvGrpSpPr>
        <p:grpSpPr>
          <a:xfrm>
            <a:off x="0" y="6360139"/>
            <a:ext cx="9149758" cy="643815"/>
            <a:chOff x="0" y="6240063"/>
            <a:chExt cx="9149758" cy="643815"/>
          </a:xfrm>
        </p:grpSpPr>
        <p:sp>
          <p:nvSpPr>
            <p:cNvPr id="18" name="Rectangle 17">
              <a:extLst>
                <a:ext uri="{FF2B5EF4-FFF2-40B4-BE49-F238E27FC236}">
                  <a16:creationId xmlns:a16="http://schemas.microsoft.com/office/drawing/2014/main" id="{D0D70A2B-F29A-40CF-AE23-982664FC4697}"/>
                </a:ext>
              </a:extLst>
            </p:cNvPr>
            <p:cNvSpPr/>
            <p:nvPr/>
          </p:nvSpPr>
          <p:spPr>
            <a:xfrm>
              <a:off x="0" y="6374921"/>
              <a:ext cx="9144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D975B5C-73F8-4ABF-88B3-29E28EB91C4A}"/>
                </a:ext>
              </a:extLst>
            </p:cNvPr>
            <p:cNvSpPr/>
            <p:nvPr/>
          </p:nvSpPr>
          <p:spPr>
            <a:xfrm>
              <a:off x="0" y="6240063"/>
              <a:ext cx="9149758"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a:extLst>
              <a:ext uri="{FF2B5EF4-FFF2-40B4-BE49-F238E27FC236}">
                <a16:creationId xmlns:a16="http://schemas.microsoft.com/office/drawing/2014/main" id="{A1DF5B8B-7BDD-4E7B-A363-B2B9B60696D0}"/>
              </a:ext>
            </a:extLst>
          </p:cNvPr>
          <p:cNvSpPr/>
          <p:nvPr/>
        </p:nvSpPr>
        <p:spPr>
          <a:xfrm>
            <a:off x="373627" y="1124414"/>
            <a:ext cx="4107736" cy="4739759"/>
          </a:xfrm>
          <a:prstGeom prst="rect">
            <a:avLst/>
          </a:prstGeom>
        </p:spPr>
        <p:txBody>
          <a:bodyPr wrap="square" anchor="t">
            <a:spAutoFit/>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Support the wider finance team in any finance related matters </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Assist the Finance Manager in preparation of the annual expenditure budget and audit requirements for the annual audit</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Assist in the development, implementation and maintenance of appropriate financial policies and procedures</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Deal with financial related queries, both internal and external as they arise</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GB" sz="1200" dirty="0">
                <a:latin typeface="Arial" panose="020B0604020202020204" pitchFamily="34" charset="0"/>
                <a:cs typeface="Arial" panose="020B0604020202020204" pitchFamily="34" charset="0"/>
              </a:rPr>
              <a:t>Contribute to team meetings and organisational priorities</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Be proactive in keeping up to date with developments affecting the role, including any ad-hoc or ongoing training requirements, subject to the needs of the Charity</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Abide by organisational policies and practices and the Charity’s values</a:t>
            </a:r>
          </a:p>
          <a:p>
            <a:endParaRPr lang="en-GB" sz="1400" b="1" dirty="0">
              <a:solidFill>
                <a:srgbClr val="019CDC"/>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3C9052E3-CD6F-4790-A970-79A449E1DB96}"/>
              </a:ext>
            </a:extLst>
          </p:cNvPr>
          <p:cNvSpPr/>
          <p:nvPr/>
        </p:nvSpPr>
        <p:spPr>
          <a:xfrm>
            <a:off x="8770373" y="6502869"/>
            <a:ext cx="402495" cy="276999"/>
          </a:xfrm>
          <a:prstGeom prst="rect">
            <a:avLst/>
          </a:prstGeom>
        </p:spPr>
        <p:txBody>
          <a:bodyPr wrap="square">
            <a:spAutoFit/>
          </a:bodyPr>
          <a:lstStyle/>
          <a:p>
            <a:pPr>
              <a:spcAft>
                <a:spcPts val="0"/>
              </a:spcAft>
            </a:pPr>
            <a:r>
              <a:rPr lang="en-GB" sz="1200" dirty="0">
                <a:latin typeface="Arial" panose="020B0604020202020204" pitchFamily="34" charset="0"/>
                <a:ea typeface="Calibri" panose="020F0502020204030204" pitchFamily="34" charset="0"/>
                <a:cs typeface="Times New Roman" panose="02020603050405020304" pitchFamily="18" charset="0"/>
              </a:rPr>
              <a:t>13</a:t>
            </a:r>
          </a:p>
        </p:txBody>
      </p:sp>
      <p:pic>
        <p:nvPicPr>
          <p:cNvPr id="13" name="Picture 12">
            <a:extLst>
              <a:ext uri="{FF2B5EF4-FFF2-40B4-BE49-F238E27FC236}">
                <a16:creationId xmlns:a16="http://schemas.microsoft.com/office/drawing/2014/main" id="{87CFE58B-852D-4E2E-BB6A-1CE46294867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65628"/>
          <a:stretch/>
        </p:blipFill>
        <p:spPr>
          <a:xfrm>
            <a:off x="7944465" y="75882"/>
            <a:ext cx="1065936" cy="628798"/>
          </a:xfrm>
          <a:prstGeom prst="rect">
            <a:avLst/>
          </a:prstGeom>
        </p:spPr>
      </p:pic>
      <p:sp>
        <p:nvSpPr>
          <p:cNvPr id="3" name="Rectangle 2">
            <a:extLst>
              <a:ext uri="{FF2B5EF4-FFF2-40B4-BE49-F238E27FC236}">
                <a16:creationId xmlns:a16="http://schemas.microsoft.com/office/drawing/2014/main" id="{746B3CC5-96AB-4619-9477-E2EB1C52F517}"/>
              </a:ext>
            </a:extLst>
          </p:cNvPr>
          <p:cNvSpPr/>
          <p:nvPr/>
        </p:nvSpPr>
        <p:spPr>
          <a:xfrm>
            <a:off x="4399620" y="960262"/>
            <a:ext cx="4572000" cy="1149097"/>
          </a:xfrm>
          <a:prstGeom prst="rect">
            <a:avLst/>
          </a:prstGeom>
        </p:spPr>
        <p:txBody>
          <a:bodyPr>
            <a:spAutoFit/>
          </a:bodyPr>
          <a:lstStyle/>
          <a:p>
            <a:pPr algn="just">
              <a:lnSpc>
                <a:spcPct val="107000"/>
              </a:lnSpc>
              <a:spcAft>
                <a:spcPts val="800"/>
              </a:spcAft>
            </a:pPr>
            <a:endParaRPr lang="en-GB" sz="1150">
              <a:latin typeface="Arial" panose="020B0604020202020204" pitchFamily="34" charset="0"/>
              <a:cs typeface="Arial" panose="020B0604020202020204" pitchFamily="34" charset="0"/>
            </a:endParaRPr>
          </a:p>
          <a:p>
            <a:pPr marL="171450" indent="-171450" algn="just">
              <a:lnSpc>
                <a:spcPct val="107000"/>
              </a:lnSpc>
              <a:spcAft>
                <a:spcPts val="800"/>
              </a:spcAft>
              <a:buFont typeface="Arial" panose="020B0604020202020204" pitchFamily="34" charset="0"/>
              <a:buChar char="•"/>
            </a:pPr>
            <a:endParaRPr lang="en-GB" sz="1150">
              <a:latin typeface="Arial" panose="020B0604020202020204" pitchFamily="34" charset="0"/>
              <a:cs typeface="Arial" panose="020B0604020202020204" pitchFamily="34" charset="0"/>
            </a:endParaRPr>
          </a:p>
          <a:p>
            <a:pPr marL="171450" indent="-171450" algn="just">
              <a:lnSpc>
                <a:spcPct val="107000"/>
              </a:lnSpc>
              <a:spcAft>
                <a:spcPts val="800"/>
              </a:spcAft>
              <a:buFont typeface="Arial" panose="020B0604020202020204" pitchFamily="34" charset="0"/>
              <a:buChar char="•"/>
            </a:pPr>
            <a:endParaRPr lang="en-GB" sz="1150">
              <a:latin typeface="Arial" panose="020B0604020202020204" pitchFamily="34" charset="0"/>
              <a:cs typeface="Arial" panose="020B0604020202020204" pitchFamily="34" charset="0"/>
            </a:endParaRPr>
          </a:p>
          <a:p>
            <a:pPr marL="171450" indent="-171450" algn="just">
              <a:lnSpc>
                <a:spcPct val="107000"/>
              </a:lnSpc>
              <a:spcAft>
                <a:spcPts val="800"/>
              </a:spcAft>
              <a:buFont typeface="Arial" panose="020B0604020202020204" pitchFamily="34" charset="0"/>
              <a:buChar char="•"/>
            </a:pPr>
            <a:endParaRPr lang="en-GB" sz="115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Full screen preview">
            <a:extLst>
              <a:ext uri="{FF2B5EF4-FFF2-40B4-BE49-F238E27FC236}">
                <a16:creationId xmlns:a16="http://schemas.microsoft.com/office/drawing/2014/main" id="{86682208-2BC7-4A35-9C01-166CA540CC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7543" y="854939"/>
            <a:ext cx="3594077" cy="540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277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3A6F02C-BB7A-4F88-A59D-141C4F660C86}"/>
              </a:ext>
            </a:extLst>
          </p:cNvPr>
          <p:cNvSpPr/>
          <p:nvPr/>
        </p:nvSpPr>
        <p:spPr>
          <a:xfrm>
            <a:off x="0" y="0"/>
            <a:ext cx="9144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33599" y="161717"/>
            <a:ext cx="7185803" cy="861774"/>
          </a:xfrm>
          <a:prstGeom prst="rect">
            <a:avLst/>
          </a:prstGeom>
          <a:noFill/>
        </p:spPr>
        <p:txBody>
          <a:bodyPr wrap="square" rtlCol="0">
            <a:spAutoFit/>
          </a:bodyPr>
          <a:lstStyle/>
          <a:p>
            <a:r>
              <a:rPr lang="en-GB" sz="2500">
                <a:solidFill>
                  <a:schemeClr val="bg1"/>
                </a:solidFill>
                <a:latin typeface="Arial" panose="020B0604020202020204" pitchFamily="34" charset="0"/>
                <a:cs typeface="Arial" panose="020B0604020202020204" pitchFamily="34" charset="0"/>
              </a:rPr>
              <a:t>Qualifications, experience and skills</a:t>
            </a:r>
          </a:p>
          <a:p>
            <a:endParaRPr lang="en-GB" sz="2500">
              <a:solidFill>
                <a:schemeClr val="bg1"/>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50F524CA-D3B0-4AE5-AA0F-1BD7E9E05743}"/>
              </a:ext>
            </a:extLst>
          </p:cNvPr>
          <p:cNvGrpSpPr/>
          <p:nvPr/>
        </p:nvGrpSpPr>
        <p:grpSpPr>
          <a:xfrm>
            <a:off x="0" y="6240063"/>
            <a:ext cx="9149758" cy="643815"/>
            <a:chOff x="0" y="6240063"/>
            <a:chExt cx="9149758" cy="643815"/>
          </a:xfrm>
        </p:grpSpPr>
        <p:sp>
          <p:nvSpPr>
            <p:cNvPr id="18" name="Rectangle 17">
              <a:extLst>
                <a:ext uri="{FF2B5EF4-FFF2-40B4-BE49-F238E27FC236}">
                  <a16:creationId xmlns:a16="http://schemas.microsoft.com/office/drawing/2014/main" id="{D0D70A2B-F29A-40CF-AE23-982664FC4697}"/>
                </a:ext>
              </a:extLst>
            </p:cNvPr>
            <p:cNvSpPr/>
            <p:nvPr/>
          </p:nvSpPr>
          <p:spPr>
            <a:xfrm>
              <a:off x="0" y="6374921"/>
              <a:ext cx="9144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D975B5C-73F8-4ABF-88B3-29E28EB91C4A}"/>
                </a:ext>
              </a:extLst>
            </p:cNvPr>
            <p:cNvSpPr/>
            <p:nvPr/>
          </p:nvSpPr>
          <p:spPr>
            <a:xfrm>
              <a:off x="0" y="6240063"/>
              <a:ext cx="9149758"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a:extLst>
              <a:ext uri="{FF2B5EF4-FFF2-40B4-BE49-F238E27FC236}">
                <a16:creationId xmlns:a16="http://schemas.microsoft.com/office/drawing/2014/main" id="{A1DF5B8B-7BDD-4E7B-A363-B2B9B60696D0}"/>
              </a:ext>
            </a:extLst>
          </p:cNvPr>
          <p:cNvSpPr/>
          <p:nvPr/>
        </p:nvSpPr>
        <p:spPr>
          <a:xfrm>
            <a:off x="267319" y="982176"/>
            <a:ext cx="3839957" cy="5078313"/>
          </a:xfrm>
          <a:prstGeom prst="rect">
            <a:avLst/>
          </a:prstGeom>
        </p:spPr>
        <p:txBody>
          <a:bodyPr wrap="square">
            <a:spAutoFit/>
          </a:bodyPr>
          <a:lstStyle/>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Educated to HND level or equivalent professional experience</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Numeracy skills and an ability to understand, analyse and manipulate complex information and data</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Excellent communication skills and an ability to communicate financial information to non-finance colleagues, other partners and suppliers</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Able to work independently and proactively, with the ability to consult wherever necessary</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Excellent administrative and organisational skills</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Able to use own initiative to identify improvements to systems and procedures within own level of authority </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Experience of using and maintaining purchase ledger</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Experience of using and maintaining databases </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Experience and familiarity with Microsoft Word, Excel, Outlook and PowerPoint</a:t>
            </a:r>
          </a:p>
        </p:txBody>
      </p:sp>
      <p:sp>
        <p:nvSpPr>
          <p:cNvPr id="2" name="Rectangle 1">
            <a:extLst>
              <a:ext uri="{FF2B5EF4-FFF2-40B4-BE49-F238E27FC236}">
                <a16:creationId xmlns:a16="http://schemas.microsoft.com/office/drawing/2014/main" id="{319A5F65-4A88-4CF2-A5CA-4C3B0B345455}"/>
              </a:ext>
            </a:extLst>
          </p:cNvPr>
          <p:cNvSpPr/>
          <p:nvPr/>
        </p:nvSpPr>
        <p:spPr>
          <a:xfrm>
            <a:off x="4262184" y="797674"/>
            <a:ext cx="4910684" cy="1545038"/>
          </a:xfrm>
          <a:prstGeom prst="rect">
            <a:avLst/>
          </a:prstGeom>
        </p:spPr>
        <p:txBody>
          <a:bodyPr wrap="square">
            <a:spAutoFit/>
          </a:bodyPr>
          <a:lstStyle/>
          <a:p>
            <a:endParaRPr lang="en-GB" sz="1200" b="1">
              <a:solidFill>
                <a:srgbClr val="019CDC"/>
              </a:solidFill>
              <a:latin typeface="Arial" panose="020B0604020202020204" pitchFamily="34" charset="0"/>
              <a:cs typeface="Arial" panose="020B0604020202020204" pitchFamily="34" charset="0"/>
            </a:endParaRPr>
          </a:p>
          <a:p>
            <a:endParaRPr lang="en-GB" sz="1200" b="1">
              <a:solidFill>
                <a:srgbClr val="019CDC"/>
              </a:solidFill>
              <a:latin typeface="Arial" panose="020B0604020202020204" pitchFamily="34" charset="0"/>
              <a:cs typeface="Arial" panose="020B0604020202020204" pitchFamily="34" charset="0"/>
            </a:endParaRPr>
          </a:p>
          <a:p>
            <a:endParaRPr lang="en-GB" sz="1200" b="1">
              <a:solidFill>
                <a:srgbClr val="019CDC"/>
              </a:solidFill>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endParaRPr lang="en-GB" sz="114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1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3C9052E3-CD6F-4790-A970-79A449E1DB96}"/>
              </a:ext>
            </a:extLst>
          </p:cNvPr>
          <p:cNvSpPr/>
          <p:nvPr/>
        </p:nvSpPr>
        <p:spPr>
          <a:xfrm>
            <a:off x="8770373" y="6502869"/>
            <a:ext cx="402495" cy="276999"/>
          </a:xfrm>
          <a:prstGeom prst="rect">
            <a:avLst/>
          </a:prstGeom>
        </p:spPr>
        <p:txBody>
          <a:bodyPr wrap="square">
            <a:spAutoFit/>
          </a:bodyPr>
          <a:lstStyle/>
          <a:p>
            <a:pPr>
              <a:spcAft>
                <a:spcPts val="0"/>
              </a:spcAft>
            </a:pPr>
            <a:r>
              <a:rPr lang="en-GB" sz="1200" dirty="0">
                <a:latin typeface="Arial" panose="020B0604020202020204" pitchFamily="34" charset="0"/>
                <a:ea typeface="Calibri" panose="020F0502020204030204" pitchFamily="34" charset="0"/>
                <a:cs typeface="Times New Roman" panose="02020603050405020304" pitchFamily="18" charset="0"/>
              </a:rPr>
              <a:t>14</a:t>
            </a:r>
          </a:p>
        </p:txBody>
      </p:sp>
      <p:pic>
        <p:nvPicPr>
          <p:cNvPr id="13" name="Picture 12">
            <a:extLst>
              <a:ext uri="{FF2B5EF4-FFF2-40B4-BE49-F238E27FC236}">
                <a16:creationId xmlns:a16="http://schemas.microsoft.com/office/drawing/2014/main" id="{87CFE58B-852D-4E2E-BB6A-1CE46294867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65628"/>
          <a:stretch/>
        </p:blipFill>
        <p:spPr>
          <a:xfrm>
            <a:off x="7944465" y="75882"/>
            <a:ext cx="1065936" cy="628798"/>
          </a:xfrm>
          <a:prstGeom prst="rect">
            <a:avLst/>
          </a:prstGeom>
        </p:spPr>
      </p:pic>
      <p:sp>
        <p:nvSpPr>
          <p:cNvPr id="16" name="Rectangle 15">
            <a:extLst>
              <a:ext uri="{FF2B5EF4-FFF2-40B4-BE49-F238E27FC236}">
                <a16:creationId xmlns:a16="http://schemas.microsoft.com/office/drawing/2014/main" id="{2E67913B-F10C-4F5F-8627-3C069792939B}"/>
              </a:ext>
            </a:extLst>
          </p:cNvPr>
          <p:cNvSpPr/>
          <p:nvPr/>
        </p:nvSpPr>
        <p:spPr>
          <a:xfrm>
            <a:off x="4880220" y="969063"/>
            <a:ext cx="3839957" cy="3600986"/>
          </a:xfrm>
          <a:prstGeom prst="rect">
            <a:avLst/>
          </a:prstGeom>
        </p:spPr>
        <p:txBody>
          <a:bodyPr wrap="square">
            <a:spAutoFit/>
          </a:bodyPr>
          <a:lstStyle/>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Experience of a flexible approach to managing and prioritising a high workload and multiple tasks in a fast-paced environment with tight deadlines</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Experience of organising and providing administrative assistance in an office environment </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Experience of handling a wide range of enquiries and an excellent telephone manner</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Knowledge of data protection act and responsibilities </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Clear understanding of confidentiality with written and computerised materials and processes</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Experience of working in a charity</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Experience of using CRM databases</a:t>
            </a:r>
          </a:p>
        </p:txBody>
      </p:sp>
      <p:pic>
        <p:nvPicPr>
          <p:cNvPr id="17" name="Picture 16" descr="A person smiling for the camera&#10;&#10;Description automatically generated">
            <a:extLst>
              <a:ext uri="{FF2B5EF4-FFF2-40B4-BE49-F238E27FC236}">
                <a16:creationId xmlns:a16="http://schemas.microsoft.com/office/drawing/2014/main" id="{8CD689A3-7F9A-43BF-BF11-0EFF3703FA23}"/>
              </a:ext>
            </a:extLst>
          </p:cNvPr>
          <p:cNvPicPr>
            <a:picLocks noChangeAspect="1"/>
          </p:cNvPicPr>
          <p:nvPr/>
        </p:nvPicPr>
        <p:blipFill>
          <a:blip r:embed="rId4"/>
          <a:stretch>
            <a:fillRect/>
          </a:stretch>
        </p:blipFill>
        <p:spPr>
          <a:xfrm>
            <a:off x="7175534" y="4539854"/>
            <a:ext cx="1594839" cy="1628512"/>
          </a:xfrm>
          <a:prstGeom prst="rect">
            <a:avLst/>
          </a:prstGeom>
        </p:spPr>
      </p:pic>
    </p:spTree>
    <p:extLst>
      <p:ext uri="{BB962C8B-B14F-4D97-AF65-F5344CB8AC3E}">
        <p14:creationId xmlns:p14="http://schemas.microsoft.com/office/powerpoint/2010/main" val="986399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AA314B-1E83-410B-8471-DBB51721018A}"/>
              </a:ext>
            </a:extLst>
          </p:cNvPr>
          <p:cNvPicPr>
            <a:picLocks noChangeAspect="1"/>
          </p:cNvPicPr>
          <p:nvPr/>
        </p:nvPicPr>
        <p:blipFill>
          <a:blip r:embed="rId3"/>
          <a:stretch>
            <a:fillRect/>
          </a:stretch>
        </p:blipFill>
        <p:spPr>
          <a:xfrm>
            <a:off x="-26126" y="6218347"/>
            <a:ext cx="9196251" cy="639653"/>
          </a:xfrm>
          <a:prstGeom prst="rect">
            <a:avLst/>
          </a:prstGeom>
        </p:spPr>
      </p:pic>
      <p:pic>
        <p:nvPicPr>
          <p:cNvPr id="5" name="Picture 4">
            <a:extLst>
              <a:ext uri="{FF2B5EF4-FFF2-40B4-BE49-F238E27FC236}">
                <a16:creationId xmlns:a16="http://schemas.microsoft.com/office/drawing/2014/main" id="{681F4C0D-C1F0-47B0-8E50-97DCF5CFF121}"/>
              </a:ext>
            </a:extLst>
          </p:cNvPr>
          <p:cNvPicPr>
            <a:picLocks noChangeAspect="1"/>
          </p:cNvPicPr>
          <p:nvPr/>
        </p:nvPicPr>
        <p:blipFill>
          <a:blip r:embed="rId4"/>
          <a:stretch>
            <a:fillRect/>
          </a:stretch>
        </p:blipFill>
        <p:spPr>
          <a:xfrm>
            <a:off x="0" y="0"/>
            <a:ext cx="9144000" cy="774192"/>
          </a:xfrm>
          <a:prstGeom prst="rect">
            <a:avLst/>
          </a:prstGeom>
        </p:spPr>
      </p:pic>
      <p:pic>
        <p:nvPicPr>
          <p:cNvPr id="6" name="Picture 5">
            <a:extLst>
              <a:ext uri="{FF2B5EF4-FFF2-40B4-BE49-F238E27FC236}">
                <a16:creationId xmlns:a16="http://schemas.microsoft.com/office/drawing/2014/main" id="{2E47B5E7-4C2E-4F2F-A36F-CAF6BEE982E5}"/>
              </a:ext>
            </a:extLst>
          </p:cNvPr>
          <p:cNvPicPr>
            <a:picLocks noChangeAspect="1"/>
          </p:cNvPicPr>
          <p:nvPr/>
        </p:nvPicPr>
        <p:blipFill>
          <a:blip r:embed="rId5"/>
          <a:stretch>
            <a:fillRect/>
          </a:stretch>
        </p:blipFill>
        <p:spPr>
          <a:xfrm>
            <a:off x="7669521" y="70076"/>
            <a:ext cx="1066892" cy="634039"/>
          </a:xfrm>
          <a:prstGeom prst="rect">
            <a:avLst/>
          </a:prstGeom>
        </p:spPr>
      </p:pic>
      <p:sp>
        <p:nvSpPr>
          <p:cNvPr id="7" name="Rectangle 6">
            <a:extLst>
              <a:ext uri="{FF2B5EF4-FFF2-40B4-BE49-F238E27FC236}">
                <a16:creationId xmlns:a16="http://schemas.microsoft.com/office/drawing/2014/main" id="{B3D2B1B7-D541-433C-A838-83F2350301D9}"/>
              </a:ext>
            </a:extLst>
          </p:cNvPr>
          <p:cNvSpPr/>
          <p:nvPr/>
        </p:nvSpPr>
        <p:spPr>
          <a:xfrm>
            <a:off x="155005" y="202429"/>
            <a:ext cx="6361908" cy="477054"/>
          </a:xfrm>
          <a:prstGeom prst="rect">
            <a:avLst/>
          </a:prstGeom>
        </p:spPr>
        <p:txBody>
          <a:bodyPr wrap="square">
            <a:spAutoFit/>
          </a:bodyPr>
          <a:lstStyle/>
          <a:p>
            <a:r>
              <a:rPr lang="en-GB" sz="2500">
                <a:solidFill>
                  <a:schemeClr val="bg1"/>
                </a:solidFill>
                <a:latin typeface="Arial" panose="020B0604020202020204" pitchFamily="34" charset="0"/>
                <a:cs typeface="Arial" panose="020B0604020202020204" pitchFamily="34" charset="0"/>
              </a:rPr>
              <a:t>Mary’s Meals UK competencies</a:t>
            </a:r>
          </a:p>
        </p:txBody>
      </p:sp>
      <p:sp>
        <p:nvSpPr>
          <p:cNvPr id="10" name="Rectangle 9">
            <a:extLst>
              <a:ext uri="{FF2B5EF4-FFF2-40B4-BE49-F238E27FC236}">
                <a16:creationId xmlns:a16="http://schemas.microsoft.com/office/drawing/2014/main" id="{633523E6-3C56-41CE-8771-BB22FA7D5EF3}"/>
              </a:ext>
            </a:extLst>
          </p:cNvPr>
          <p:cNvSpPr/>
          <p:nvPr/>
        </p:nvSpPr>
        <p:spPr>
          <a:xfrm>
            <a:off x="8789416" y="6530345"/>
            <a:ext cx="354584" cy="276999"/>
          </a:xfrm>
          <a:prstGeom prst="rect">
            <a:avLst/>
          </a:prstGeom>
        </p:spPr>
        <p:txBody>
          <a:bodyPr wrap="none">
            <a:spAutoFit/>
          </a:bodyPr>
          <a:lstStyle/>
          <a:p>
            <a:r>
              <a:rPr lang="en-GB" sz="1200" dirty="0">
                <a:latin typeface="Arial" panose="020B0604020202020204" pitchFamily="34" charset="0"/>
                <a:cs typeface="Arial" panose="020B0604020202020204" pitchFamily="34" charset="0"/>
              </a:rPr>
              <a:t>15</a:t>
            </a:r>
          </a:p>
        </p:txBody>
      </p:sp>
      <p:sp>
        <p:nvSpPr>
          <p:cNvPr id="12" name="Rectangle 11">
            <a:extLst>
              <a:ext uri="{FF2B5EF4-FFF2-40B4-BE49-F238E27FC236}">
                <a16:creationId xmlns:a16="http://schemas.microsoft.com/office/drawing/2014/main" id="{62FE79D3-B375-4B1B-81E7-BA99BEBA2BB5}"/>
              </a:ext>
            </a:extLst>
          </p:cNvPr>
          <p:cNvSpPr/>
          <p:nvPr/>
        </p:nvSpPr>
        <p:spPr>
          <a:xfrm>
            <a:off x="407588" y="907215"/>
            <a:ext cx="4041075" cy="5047536"/>
          </a:xfrm>
          <a:prstGeom prst="rect">
            <a:avLst/>
          </a:prstGeom>
        </p:spPr>
        <p:txBody>
          <a:bodyPr wrap="square">
            <a:spAutoFit/>
          </a:bodyPr>
          <a:lstStyle/>
          <a:p>
            <a:r>
              <a:rPr lang="en-GB" sz="1200" b="1">
                <a:latin typeface="Arial" panose="020B0604020202020204" pitchFamily="34" charset="0"/>
                <a:cs typeface="Arial" panose="020B0604020202020204" pitchFamily="34" charset="0"/>
              </a:rPr>
              <a:t>All Mary’s Meals UK employees approach their role in line with our 7S competency model:</a:t>
            </a:r>
          </a:p>
          <a:p>
            <a:endParaRPr lang="en-GB" sz="800">
              <a:latin typeface="Arial" panose="020B0604020202020204" pitchFamily="34" charset="0"/>
              <a:cs typeface="Arial" panose="020B0604020202020204" pitchFamily="34" charset="0"/>
            </a:endParaRPr>
          </a:p>
          <a:p>
            <a:r>
              <a:rPr lang="en-GB" sz="1400" b="1">
                <a:solidFill>
                  <a:srgbClr val="019CDC"/>
                </a:solidFill>
                <a:latin typeface="Arial" panose="020B0604020202020204" pitchFamily="34" charset="0"/>
                <a:cs typeface="Arial" panose="020B0604020202020204" pitchFamily="34" charset="0"/>
              </a:rPr>
              <a:t>1. Self</a:t>
            </a:r>
          </a:p>
          <a:p>
            <a:endParaRPr lang="en-GB" sz="4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build and demonstrate resilience</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lead by example</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I’m authentic and true to Mary’s Meals values</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develop myself and set stretching goals</a:t>
            </a:r>
          </a:p>
          <a:p>
            <a:endParaRPr lang="en-GB" sz="800">
              <a:latin typeface="Arial" panose="020B0604020202020204" pitchFamily="34" charset="0"/>
              <a:cs typeface="Arial" panose="020B0604020202020204" pitchFamily="34" charset="0"/>
            </a:endParaRPr>
          </a:p>
          <a:p>
            <a:r>
              <a:rPr lang="en-GB" sz="1400" b="1">
                <a:solidFill>
                  <a:srgbClr val="019CDC"/>
                </a:solidFill>
                <a:latin typeface="Arial" panose="020B0604020202020204" pitchFamily="34" charset="0"/>
                <a:cs typeface="Arial" panose="020B0604020202020204" pitchFamily="34" charset="0"/>
              </a:rPr>
              <a:t>2. Service</a:t>
            </a:r>
          </a:p>
          <a:p>
            <a:endParaRPr lang="en-GB" sz="8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have a vocational attitude to my work</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inspire hope in others</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build belief that even difficult challenges can be solved</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am committed to serving and enabling all who want to be part of the global movement</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work to ensure our future will be even better than our past</a:t>
            </a:r>
          </a:p>
          <a:p>
            <a:endParaRPr lang="en-GB" sz="800">
              <a:latin typeface="Arial" panose="020B0604020202020204" pitchFamily="34" charset="0"/>
              <a:cs typeface="Arial" panose="020B0604020202020204" pitchFamily="34" charset="0"/>
            </a:endParaRPr>
          </a:p>
          <a:p>
            <a:r>
              <a:rPr lang="en-GB" sz="1400" b="1">
                <a:solidFill>
                  <a:srgbClr val="019CDC"/>
                </a:solidFill>
                <a:latin typeface="Arial" panose="020B0604020202020204" pitchFamily="34" charset="0"/>
                <a:cs typeface="Arial" panose="020B0604020202020204" pitchFamily="34" charset="0"/>
              </a:rPr>
              <a:t>3. Simplicity</a:t>
            </a:r>
          </a:p>
          <a:p>
            <a:endParaRPr lang="en-GB" sz="4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communicate effectively</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follow clear decision-making criteria</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create plans that are easy to follow and contribute to organisational goals</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embrace inclusivity and diversity</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focus on delivering results</a:t>
            </a:r>
          </a:p>
        </p:txBody>
      </p:sp>
      <p:sp>
        <p:nvSpPr>
          <p:cNvPr id="13" name="Rectangle 12">
            <a:extLst>
              <a:ext uri="{FF2B5EF4-FFF2-40B4-BE49-F238E27FC236}">
                <a16:creationId xmlns:a16="http://schemas.microsoft.com/office/drawing/2014/main" id="{0E01D0EE-8CE9-4916-A850-E8F3319FA137}"/>
              </a:ext>
            </a:extLst>
          </p:cNvPr>
          <p:cNvSpPr/>
          <p:nvPr/>
        </p:nvSpPr>
        <p:spPr>
          <a:xfrm>
            <a:off x="4695338" y="907215"/>
            <a:ext cx="3939211" cy="5078313"/>
          </a:xfrm>
          <a:prstGeom prst="rect">
            <a:avLst/>
          </a:prstGeom>
        </p:spPr>
        <p:txBody>
          <a:bodyPr wrap="square">
            <a:spAutoFit/>
          </a:bodyPr>
          <a:lstStyle/>
          <a:p>
            <a:r>
              <a:rPr lang="en-GB" sz="1200">
                <a:latin typeface="Arial" panose="020B0604020202020204" pitchFamily="34" charset="0"/>
                <a:cs typeface="Arial" panose="020B0604020202020204" pitchFamily="34" charset="0"/>
              </a:rPr>
              <a:t> </a:t>
            </a:r>
            <a:r>
              <a:rPr lang="en-GB" sz="1400" b="1">
                <a:solidFill>
                  <a:srgbClr val="019CDC"/>
                </a:solidFill>
                <a:latin typeface="Arial" panose="020B0604020202020204" pitchFamily="34" charset="0"/>
                <a:cs typeface="Arial" panose="020B0604020202020204" pitchFamily="34" charset="0"/>
              </a:rPr>
              <a:t>4. Stewardship</a:t>
            </a:r>
          </a:p>
          <a:p>
            <a:endParaRPr lang="en-GB" sz="8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pay attention to the things that matter most; </a:t>
            </a:r>
            <a:br>
              <a:rPr lang="en-GB" sz="1200">
                <a:latin typeface="Arial" panose="020B0604020202020204" pitchFamily="34" charset="0"/>
                <a:cs typeface="Arial" panose="020B0604020202020204" pitchFamily="34" charset="0"/>
              </a:rPr>
            </a:br>
            <a:r>
              <a:rPr lang="en-GB" sz="1200">
                <a:latin typeface="Arial" panose="020B0604020202020204" pitchFamily="34" charset="0"/>
                <a:cs typeface="Arial" panose="020B0604020202020204" pitchFamily="34" charset="0"/>
              </a:rPr>
              <a:t>(a) our physical resources; (b) our people</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nurture, develop and respect our relationships with external stakeholders</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deliver on my promises</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am happy to be held accountable and to hold others to account</a:t>
            </a:r>
          </a:p>
          <a:p>
            <a:endParaRPr lang="en-GB" sz="800">
              <a:latin typeface="Arial" panose="020B0604020202020204" pitchFamily="34" charset="0"/>
              <a:cs typeface="Arial" panose="020B0604020202020204" pitchFamily="34" charset="0"/>
            </a:endParaRPr>
          </a:p>
          <a:p>
            <a:r>
              <a:rPr lang="en-GB" sz="1400" b="1">
                <a:solidFill>
                  <a:srgbClr val="019CDC"/>
                </a:solidFill>
                <a:latin typeface="Arial" panose="020B0604020202020204" pitchFamily="34" charset="0"/>
                <a:cs typeface="Arial" panose="020B0604020202020204" pitchFamily="34" charset="0"/>
              </a:rPr>
              <a:t>5. Strategy</a:t>
            </a:r>
          </a:p>
          <a:p>
            <a:endParaRPr lang="en-GB" sz="8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have a point of view about the future</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know our stakeholders and see our priorities clearly</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help others to work in ways that have the </a:t>
            </a:r>
            <a:br>
              <a:rPr lang="en-GB" sz="1200">
                <a:latin typeface="Arial" panose="020B0604020202020204" pitchFamily="34" charset="0"/>
                <a:cs typeface="Arial" panose="020B0604020202020204" pitchFamily="34" charset="0"/>
              </a:rPr>
            </a:br>
            <a:r>
              <a:rPr lang="en-GB" sz="1200">
                <a:latin typeface="Arial" panose="020B0604020202020204" pitchFamily="34" charset="0"/>
                <a:cs typeface="Arial" panose="020B0604020202020204" pitchFamily="34" charset="0"/>
              </a:rPr>
              <a:t>greatest impact</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develop strategy and translate it into action</a:t>
            </a:r>
          </a:p>
          <a:p>
            <a:endParaRPr lang="en-GB" sz="800">
              <a:latin typeface="Arial" panose="020B0604020202020204" pitchFamily="34" charset="0"/>
              <a:cs typeface="Arial" panose="020B0604020202020204" pitchFamily="34" charset="0"/>
            </a:endParaRPr>
          </a:p>
          <a:p>
            <a:r>
              <a:rPr lang="en-GB" sz="1400" b="1">
                <a:solidFill>
                  <a:srgbClr val="019CDC"/>
                </a:solidFill>
                <a:latin typeface="Arial" panose="020B0604020202020204" pitchFamily="34" charset="0"/>
                <a:cs typeface="Arial" panose="020B0604020202020204" pitchFamily="34" charset="0"/>
              </a:rPr>
              <a:t>6. Strengthen</a:t>
            </a:r>
          </a:p>
          <a:p>
            <a:endParaRPr lang="en-GB" sz="8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contribute to a positive work environment</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support those around me</a:t>
            </a:r>
          </a:p>
          <a:p>
            <a:endParaRPr lang="en-GB" sz="800">
              <a:latin typeface="Arial" panose="020B0604020202020204" pitchFamily="34" charset="0"/>
              <a:cs typeface="Arial" panose="020B0604020202020204" pitchFamily="34" charset="0"/>
            </a:endParaRPr>
          </a:p>
          <a:p>
            <a:r>
              <a:rPr lang="en-GB" sz="1400" b="1">
                <a:solidFill>
                  <a:srgbClr val="019CDC"/>
                </a:solidFill>
                <a:latin typeface="Arial" panose="020B0604020202020204" pitchFamily="34" charset="0"/>
                <a:cs typeface="Arial" panose="020B0604020202020204" pitchFamily="34" charset="0"/>
              </a:rPr>
              <a:t>7. Success</a:t>
            </a:r>
          </a:p>
          <a:p>
            <a:endParaRPr lang="en-GB" sz="4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maintain my technical competence</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contribute to the success of my team</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ensure accountability</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 embrace change</a:t>
            </a:r>
          </a:p>
        </p:txBody>
      </p:sp>
    </p:spTree>
    <p:extLst>
      <p:ext uri="{BB962C8B-B14F-4D97-AF65-F5344CB8AC3E}">
        <p14:creationId xmlns:p14="http://schemas.microsoft.com/office/powerpoint/2010/main" val="1448997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E3AA2F2-D2C7-495B-9DC2-375B4AF6D7B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501445"/>
            <a:ext cx="9144000" cy="6274124"/>
          </a:xfrm>
          <a:prstGeom prst="rect">
            <a:avLst/>
          </a:prstGeom>
        </p:spPr>
      </p:pic>
      <p:sp>
        <p:nvSpPr>
          <p:cNvPr id="14" name="Rectangle 13"/>
          <p:cNvSpPr/>
          <p:nvPr/>
        </p:nvSpPr>
        <p:spPr>
          <a:xfrm>
            <a:off x="0" y="6374921"/>
            <a:ext cx="9144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0" y="6240063"/>
            <a:ext cx="9149758"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1EDD56B-D27E-49BD-851F-BFB0A5D756BF}"/>
              </a:ext>
            </a:extLst>
          </p:cNvPr>
          <p:cNvSpPr/>
          <p:nvPr/>
        </p:nvSpPr>
        <p:spPr>
          <a:xfrm>
            <a:off x="4491593" y="1201940"/>
            <a:ext cx="4480027" cy="4308872"/>
          </a:xfrm>
          <a:prstGeom prst="rect">
            <a:avLst/>
          </a:prstGeom>
        </p:spPr>
        <p:txBody>
          <a:bodyPr wrap="square">
            <a:spAutoFit/>
          </a:bodyPr>
          <a:lstStyle/>
          <a:p>
            <a:r>
              <a:rPr lang="en-GB" sz="1600" b="1" dirty="0">
                <a:solidFill>
                  <a:srgbClr val="F3A909"/>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How to apply for this role</a:t>
            </a:r>
          </a:p>
          <a:p>
            <a:endParaRPr lang="en-GB" sz="13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just"/>
            <a:r>
              <a:rPr lang="en-GB" sz="13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To apply for the role of Finance Officer based at Mary’s Meals UK, please send a tailored CV and covering letter to: </a:t>
            </a:r>
            <a:r>
              <a:rPr lang="en-GB" sz="1200" b="1" dirty="0">
                <a:solidFill>
                  <a:srgbClr val="FFFF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hlinkClick r:id="rId4"/>
              </a:rPr>
              <a:t>Jobs@marysmeals.org</a:t>
            </a:r>
            <a:endParaRPr lang="en-GB" sz="1200" b="1" dirty="0">
              <a:solidFill>
                <a:srgbClr val="FFFF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just"/>
            <a:endParaRPr lang="en-GB" sz="13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just"/>
            <a:r>
              <a:rPr lang="en-GB" sz="13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Your covering letter should make a compelling case for why you feel motivated to apply for this role within Mary’s Meals UK, as well as giving a concise overview of your most relevant skills and experience, and should fill no more than two pages of A4.</a:t>
            </a:r>
          </a:p>
          <a:p>
            <a:pPr algn="just"/>
            <a:endParaRPr lang="en-GB" sz="13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endParaRPr lang="en-GB" sz="1400" b="1" dirty="0">
              <a:solidFill>
                <a:srgbClr val="F3A909"/>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just"/>
            <a:endParaRPr lang="en-GB" sz="1300" b="1" dirty="0">
              <a:solidFill>
                <a:srgbClr val="019CDC"/>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just"/>
            <a:endParaRPr lang="en-GB" sz="1300" b="1" dirty="0">
              <a:solidFill>
                <a:srgbClr val="019CDC"/>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just"/>
            <a:endParaRPr lang="en-GB" sz="1300" b="1" dirty="0">
              <a:solidFill>
                <a:srgbClr val="019CDC"/>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just"/>
            <a:r>
              <a:rPr lang="en-GB"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Please note: If you have any special requirements or adjustments before an interview, please let us know. </a:t>
            </a:r>
          </a:p>
          <a:p>
            <a:pPr algn="just"/>
            <a:r>
              <a:rPr lang="en-GB" sz="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 second interview stage may be required.</a:t>
            </a:r>
            <a:endParaRPr lang="en-GB" sz="1200" b="1" dirty="0">
              <a:solidFill>
                <a:srgbClr val="019CDC"/>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just"/>
            <a:endParaRPr lang="en-GB" sz="13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endParaRPr lang="en-GB" sz="13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C787B898-2B54-4B2F-A318-8493B58BD498}"/>
              </a:ext>
            </a:extLst>
          </p:cNvPr>
          <p:cNvSpPr/>
          <p:nvPr/>
        </p:nvSpPr>
        <p:spPr>
          <a:xfrm>
            <a:off x="2879" y="0"/>
            <a:ext cx="9144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FCBA6BBF-CADE-492E-B94E-DF5465096B7F}"/>
              </a:ext>
            </a:extLst>
          </p:cNvPr>
          <p:cNvSpPr txBox="1"/>
          <p:nvPr/>
        </p:nvSpPr>
        <p:spPr>
          <a:xfrm>
            <a:off x="135144" y="175953"/>
            <a:ext cx="7185803" cy="477054"/>
          </a:xfrm>
          <a:prstGeom prst="rect">
            <a:avLst/>
          </a:prstGeom>
          <a:noFill/>
        </p:spPr>
        <p:txBody>
          <a:bodyPr wrap="square" rtlCol="0">
            <a:spAutoFit/>
          </a:bodyPr>
          <a:lstStyle/>
          <a:p>
            <a:r>
              <a:rPr lang="en-GB" sz="2500">
                <a:solidFill>
                  <a:schemeClr val="bg1"/>
                </a:solidFill>
                <a:latin typeface="Arial" panose="020B0604020202020204" pitchFamily="34" charset="0"/>
                <a:cs typeface="Arial" panose="020B0604020202020204" pitchFamily="34" charset="0"/>
              </a:rPr>
              <a:t>Recruitment process information</a:t>
            </a:r>
          </a:p>
        </p:txBody>
      </p:sp>
      <p:sp>
        <p:nvSpPr>
          <p:cNvPr id="20" name="Rectangle 19">
            <a:extLst>
              <a:ext uri="{FF2B5EF4-FFF2-40B4-BE49-F238E27FC236}">
                <a16:creationId xmlns:a16="http://schemas.microsoft.com/office/drawing/2014/main" id="{ABECD704-B14A-4572-A574-03CD06B02F96}"/>
              </a:ext>
            </a:extLst>
          </p:cNvPr>
          <p:cNvSpPr/>
          <p:nvPr/>
        </p:nvSpPr>
        <p:spPr>
          <a:xfrm>
            <a:off x="8770373" y="6502869"/>
            <a:ext cx="402495" cy="276999"/>
          </a:xfrm>
          <a:prstGeom prst="rect">
            <a:avLst/>
          </a:prstGeom>
        </p:spPr>
        <p:txBody>
          <a:bodyPr wrap="square">
            <a:spAutoFit/>
          </a:bodyPr>
          <a:lstStyle/>
          <a:p>
            <a:pPr>
              <a:spcAft>
                <a:spcPts val="0"/>
              </a:spcAft>
            </a:pPr>
            <a:r>
              <a:rPr lang="en-GB" sz="1200" dirty="0">
                <a:latin typeface="Arial" panose="020B0604020202020204" pitchFamily="34" charset="0"/>
                <a:ea typeface="Calibri" panose="020F0502020204030204" pitchFamily="34" charset="0"/>
                <a:cs typeface="Times New Roman" panose="02020603050405020304" pitchFamily="18" charset="0"/>
              </a:rPr>
              <a:t>16</a:t>
            </a:r>
          </a:p>
        </p:txBody>
      </p:sp>
      <p:pic>
        <p:nvPicPr>
          <p:cNvPr id="11" name="Picture 10">
            <a:extLst>
              <a:ext uri="{FF2B5EF4-FFF2-40B4-BE49-F238E27FC236}">
                <a16:creationId xmlns:a16="http://schemas.microsoft.com/office/drawing/2014/main" id="{4723DD90-C9F1-4C6E-BD6A-960BC501A26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l="65628"/>
          <a:stretch/>
        </p:blipFill>
        <p:spPr>
          <a:xfrm>
            <a:off x="7944465" y="75882"/>
            <a:ext cx="1065936" cy="628798"/>
          </a:xfrm>
          <a:prstGeom prst="rect">
            <a:avLst/>
          </a:prstGeom>
        </p:spPr>
      </p:pic>
    </p:spTree>
    <p:extLst>
      <p:ext uri="{BB962C8B-B14F-4D97-AF65-F5344CB8AC3E}">
        <p14:creationId xmlns:p14="http://schemas.microsoft.com/office/powerpoint/2010/main" val="3772370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131438-E90F-48E2-89A4-FFC35AE13D6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86965"/>
            <a:ext cx="9144000" cy="6084070"/>
          </a:xfrm>
          <a:prstGeom prst="rect">
            <a:avLst/>
          </a:prstGeom>
        </p:spPr>
      </p:pic>
      <p:sp>
        <p:nvSpPr>
          <p:cNvPr id="2" name="Rectangle 1"/>
          <p:cNvSpPr/>
          <p:nvPr/>
        </p:nvSpPr>
        <p:spPr>
          <a:xfrm>
            <a:off x="0" y="1"/>
            <a:ext cx="9144000" cy="1012721"/>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0" y="6374921"/>
            <a:ext cx="9144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0" y="6240063"/>
            <a:ext cx="9149758"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2">
            <a:extLst>
              <a:ext uri="{FF2B5EF4-FFF2-40B4-BE49-F238E27FC236}">
                <a16:creationId xmlns:a16="http://schemas.microsoft.com/office/drawing/2014/main" id="{419CD2DB-D947-4096-8418-B913F58DBEFC}"/>
              </a:ext>
            </a:extLst>
          </p:cNvPr>
          <p:cNvSpPr txBox="1">
            <a:spLocks noChangeArrowheads="1"/>
          </p:cNvSpPr>
          <p:nvPr/>
        </p:nvSpPr>
        <p:spPr bwMode="auto">
          <a:xfrm>
            <a:off x="4237804" y="108587"/>
            <a:ext cx="2212975" cy="769441"/>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en-GB" sz="1100" b="1">
                <a:solidFill>
                  <a:srgbClr val="F3A909"/>
                </a:solidFill>
                <a:latin typeface="Arial" panose="020B0604020202020204" pitchFamily="34" charset="0"/>
                <a:ea typeface="Calibri" panose="020F0502020204030204" pitchFamily="34" charset="0"/>
                <a:cs typeface="Times New Roman" panose="02020603050405020304" pitchFamily="18" charset="0"/>
              </a:rPr>
              <a:t>Dalmally office</a:t>
            </a:r>
            <a:endParaRPr lang="en-GB" sz="1100" b="1">
              <a:solidFill>
                <a:srgbClr val="F3A909"/>
              </a:solidFill>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1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Craig Lodge</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1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Dalmally, Argyll</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1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PA33 1AR</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Text Box 2">
            <a:extLst>
              <a:ext uri="{FF2B5EF4-FFF2-40B4-BE49-F238E27FC236}">
                <a16:creationId xmlns:a16="http://schemas.microsoft.com/office/drawing/2014/main" id="{E1ABCFBF-10A0-444F-A041-814B3483F899}"/>
              </a:ext>
            </a:extLst>
          </p:cNvPr>
          <p:cNvSpPr txBox="1">
            <a:spLocks noChangeArrowheads="1"/>
          </p:cNvSpPr>
          <p:nvPr/>
        </p:nvSpPr>
        <p:spPr bwMode="auto">
          <a:xfrm>
            <a:off x="5524035" y="108707"/>
            <a:ext cx="2212975" cy="769441"/>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en-GB" sz="1100" b="1">
                <a:solidFill>
                  <a:srgbClr val="F3A909"/>
                </a:solidFill>
                <a:effectLst/>
                <a:latin typeface="Arial" panose="020B0604020202020204" pitchFamily="34" charset="0"/>
                <a:ea typeface="Calibri" panose="020F0502020204030204" pitchFamily="34" charset="0"/>
                <a:cs typeface="Times New Roman" panose="02020603050405020304" pitchFamily="18" charset="0"/>
              </a:rPr>
              <a:t>Glasgow office</a:t>
            </a:r>
          </a:p>
          <a:p>
            <a:pPr>
              <a:spcAft>
                <a:spcPts val="0"/>
              </a:spcAft>
            </a:pPr>
            <a:r>
              <a:rPr lang="en-GB" sz="1100">
                <a:solidFill>
                  <a:srgbClr val="FFFFFF"/>
                </a:solidFill>
                <a:latin typeface="Arial" panose="020B0604020202020204" pitchFamily="34" charset="0"/>
                <a:ea typeface="Calibri" panose="020F0502020204030204" pitchFamily="34" charset="0"/>
                <a:cs typeface="Times New Roman" panose="02020603050405020304" pitchFamily="18" charset="0"/>
              </a:rPr>
              <a:t>Unit 6</a:t>
            </a:r>
            <a:r>
              <a:rPr lang="en-GB" sz="11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Claremont Centre</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100">
                <a:solidFill>
                  <a:srgbClr val="FFFFFF"/>
                </a:solidFill>
                <a:latin typeface="Arial" panose="020B0604020202020204" pitchFamily="34" charset="0"/>
                <a:ea typeface="Calibri" panose="020F0502020204030204" pitchFamily="34" charset="0"/>
                <a:cs typeface="Times New Roman" panose="02020603050405020304" pitchFamily="18" charset="0"/>
              </a:rPr>
              <a:t>39 Durham Street, </a:t>
            </a:r>
            <a:r>
              <a:rPr lang="en-GB" sz="1100">
                <a:solidFill>
                  <a:schemeClr val="bg1"/>
                </a:solidFill>
                <a:latin typeface="Arial" panose="020B0604020202020204" pitchFamily="34" charset="0"/>
                <a:ea typeface="Calibri" panose="020F0502020204030204" pitchFamily="34" charset="0"/>
                <a:cs typeface="Times New Roman" panose="02020603050405020304" pitchFamily="18" charset="0"/>
              </a:rPr>
              <a:t>Glasgow</a:t>
            </a:r>
          </a:p>
          <a:p>
            <a:pPr>
              <a:spcAft>
                <a:spcPts val="0"/>
              </a:spcAft>
            </a:pPr>
            <a:r>
              <a:rPr lang="en-GB" sz="1100">
                <a:solidFill>
                  <a:schemeClr val="bg1"/>
                </a:solidFill>
                <a:latin typeface="Arial" panose="020B0604020202020204" pitchFamily="34" charset="0"/>
                <a:ea typeface="Calibri" panose="020F0502020204030204" pitchFamily="34" charset="0"/>
                <a:cs typeface="Times New Roman" panose="02020603050405020304" pitchFamily="18" charset="0"/>
              </a:rPr>
              <a:t>G41</a:t>
            </a:r>
            <a:r>
              <a:rPr lang="en-GB" sz="1100">
                <a:solidFill>
                  <a:srgbClr val="FFFFFF"/>
                </a:solidFill>
                <a:latin typeface="Arial" panose="020B0604020202020204" pitchFamily="34" charset="0"/>
                <a:ea typeface="Calibri" panose="020F0502020204030204" pitchFamily="34" charset="0"/>
                <a:cs typeface="Times New Roman" panose="02020603050405020304" pitchFamily="18" charset="0"/>
              </a:rPr>
              <a:t> 1BS</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 Box 2">
            <a:extLst>
              <a:ext uri="{FF2B5EF4-FFF2-40B4-BE49-F238E27FC236}">
                <a16:creationId xmlns:a16="http://schemas.microsoft.com/office/drawing/2014/main" id="{5647834B-AFB5-4AED-A4FF-FA689979C10C}"/>
              </a:ext>
            </a:extLst>
          </p:cNvPr>
          <p:cNvSpPr txBox="1">
            <a:spLocks noChangeArrowheads="1"/>
          </p:cNvSpPr>
          <p:nvPr/>
        </p:nvSpPr>
        <p:spPr bwMode="auto">
          <a:xfrm>
            <a:off x="2417487" y="108370"/>
            <a:ext cx="2212975" cy="769441"/>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en-GB"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Mary’s Meals UK</a:t>
            </a:r>
          </a:p>
          <a:p>
            <a:pPr>
              <a:spcAft>
                <a:spcPts val="0"/>
              </a:spcAft>
            </a:pPr>
            <a:r>
              <a:rPr lang="en-GB" sz="1100">
                <a:solidFill>
                  <a:schemeClr val="bg1"/>
                </a:solidFill>
                <a:latin typeface="Arial" panose="020B0604020202020204" pitchFamily="34" charset="0"/>
                <a:ea typeface="Calibri" panose="020F0502020204030204" pitchFamily="34" charset="0"/>
                <a:cs typeface="Times New Roman" panose="02020603050405020304" pitchFamily="18" charset="0"/>
              </a:rPr>
              <a:t>Charity No. SC022140</a:t>
            </a:r>
          </a:p>
          <a:p>
            <a:pPr>
              <a:spcAft>
                <a:spcPts val="0"/>
              </a:spcAft>
            </a:pPr>
            <a:r>
              <a:rPr lang="en-GB" sz="1100">
                <a:solidFill>
                  <a:schemeClr val="bg1"/>
                </a:solidFill>
                <a:latin typeface="Arial" panose="020B0604020202020204" pitchFamily="34" charset="0"/>
                <a:ea typeface="Calibri" panose="020F0502020204030204" pitchFamily="34" charset="0"/>
                <a:cs typeface="Times New Roman" panose="02020603050405020304" pitchFamily="18" charset="0"/>
              </a:rPr>
              <a:t>Company No. SC265941</a:t>
            </a:r>
          </a:p>
          <a:p>
            <a:pPr>
              <a:spcAft>
                <a:spcPts val="0"/>
              </a:spcAft>
            </a:pPr>
            <a:r>
              <a:rPr lang="en-GB" sz="11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Tel</a:t>
            </a:r>
            <a:r>
              <a:rPr lang="en-GB" sz="1100">
                <a:solidFill>
                  <a:schemeClr val="bg1"/>
                </a:solidFill>
                <a:latin typeface="Arial" panose="020B0604020202020204" pitchFamily="34" charset="0"/>
                <a:ea typeface="Calibri" panose="020F0502020204030204" pitchFamily="34" charset="0"/>
                <a:cs typeface="Times New Roman" panose="02020603050405020304" pitchFamily="18" charset="0"/>
              </a:rPr>
              <a:t>: 0141 336 7094</a:t>
            </a:r>
            <a:endParaRPr lang="en-GB"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20978BF6-4AA2-42B0-8B0A-9BD43A7FC7C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27816" y="110772"/>
            <a:ext cx="1415848" cy="788913"/>
          </a:xfrm>
          <a:prstGeom prst="rect">
            <a:avLst/>
          </a:prstGeom>
        </p:spPr>
      </p:pic>
      <p:sp>
        <p:nvSpPr>
          <p:cNvPr id="18" name="Text Box 2">
            <a:extLst>
              <a:ext uri="{FF2B5EF4-FFF2-40B4-BE49-F238E27FC236}">
                <a16:creationId xmlns:a16="http://schemas.microsoft.com/office/drawing/2014/main" id="{C72F4559-B18F-4EFD-A2E6-A7BA9FC1782A}"/>
              </a:ext>
            </a:extLst>
          </p:cNvPr>
          <p:cNvSpPr txBox="1">
            <a:spLocks noChangeArrowheads="1"/>
          </p:cNvSpPr>
          <p:nvPr/>
        </p:nvSpPr>
        <p:spPr bwMode="auto">
          <a:xfrm>
            <a:off x="7482452" y="113496"/>
            <a:ext cx="2212975" cy="769441"/>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en-GB" sz="1100" b="1">
                <a:solidFill>
                  <a:srgbClr val="F3A909"/>
                </a:solidFill>
                <a:latin typeface="Arial" panose="020B0604020202020204" pitchFamily="34" charset="0"/>
                <a:ea typeface="Calibri" panose="020F0502020204030204" pitchFamily="34" charset="0"/>
                <a:cs typeface="Times New Roman" panose="02020603050405020304" pitchFamily="18" charset="0"/>
              </a:rPr>
              <a:t>London office</a:t>
            </a:r>
          </a:p>
          <a:p>
            <a:pPr>
              <a:spcAft>
                <a:spcPts val="0"/>
              </a:spcAft>
            </a:pPr>
            <a:r>
              <a:rPr lang="en-GB" sz="1100">
                <a:solidFill>
                  <a:srgbClr val="FFFFFF"/>
                </a:solidFill>
                <a:latin typeface="Arial" panose="020B0604020202020204" pitchFamily="34" charset="0"/>
                <a:ea typeface="Calibri" panose="020F0502020204030204" pitchFamily="34" charset="0"/>
                <a:cs typeface="Times New Roman" panose="02020603050405020304" pitchFamily="18" charset="0"/>
              </a:rPr>
              <a:t>13 Hippodrome Place</a:t>
            </a:r>
          </a:p>
          <a:p>
            <a:pPr>
              <a:spcAft>
                <a:spcPts val="0"/>
              </a:spcAft>
            </a:pPr>
            <a:r>
              <a:rPr lang="en-GB" sz="1100">
                <a:solidFill>
                  <a:srgbClr val="FFFFFF"/>
                </a:solidFill>
                <a:latin typeface="Arial" panose="020B0604020202020204" pitchFamily="34" charset="0"/>
                <a:ea typeface="Calibri" panose="020F0502020204030204" pitchFamily="34" charset="0"/>
                <a:cs typeface="Times New Roman" panose="02020603050405020304" pitchFamily="18" charset="0"/>
              </a:rPr>
              <a:t>Notting Hill, London</a:t>
            </a:r>
          </a:p>
          <a:p>
            <a:pPr>
              <a:spcAft>
                <a:spcPts val="0"/>
              </a:spcAft>
            </a:pPr>
            <a:r>
              <a:rPr lang="en-GB" sz="1100">
                <a:solidFill>
                  <a:srgbClr val="FFFFFF"/>
                </a:solidFill>
                <a:latin typeface="Arial" panose="020B0604020202020204" pitchFamily="34" charset="0"/>
                <a:ea typeface="Calibri" panose="020F0502020204030204" pitchFamily="34" charset="0"/>
                <a:cs typeface="Times New Roman" panose="02020603050405020304" pitchFamily="18" charset="0"/>
              </a:rPr>
              <a:t>W11 4SF</a:t>
            </a:r>
          </a:p>
        </p:txBody>
      </p:sp>
      <p:sp>
        <p:nvSpPr>
          <p:cNvPr id="19" name="Rectangle 18">
            <a:extLst>
              <a:ext uri="{FF2B5EF4-FFF2-40B4-BE49-F238E27FC236}">
                <a16:creationId xmlns:a16="http://schemas.microsoft.com/office/drawing/2014/main" id="{8A975015-3622-483D-9F66-F9B0E4BD6F98}"/>
              </a:ext>
            </a:extLst>
          </p:cNvPr>
          <p:cNvSpPr/>
          <p:nvPr/>
        </p:nvSpPr>
        <p:spPr>
          <a:xfrm>
            <a:off x="2939845" y="5097788"/>
            <a:ext cx="6125497" cy="1492716"/>
          </a:xfrm>
          <a:prstGeom prst="rect">
            <a:avLst/>
          </a:prstGeom>
        </p:spPr>
        <p:txBody>
          <a:bodyPr wrap="square">
            <a:spAutoFit/>
          </a:bodyPr>
          <a:lstStyle/>
          <a:p>
            <a:pPr algn="r"/>
            <a:r>
              <a:rPr lang="en-GB" sz="20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“Together, let’s set out on this journey; one step at a time, one meal at a time, one child at a time.”</a:t>
            </a:r>
            <a:endParaRPr lang="en-GB" sz="3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r"/>
            <a:endParaRPr lang="en-GB" sz="3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r"/>
            <a:r>
              <a:rPr lang="en-GB" sz="1400" b="1">
                <a:solidFill>
                  <a:srgbClr val="F3A909"/>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Magnus MacFarlane-Barrow, Mary’s Meals founder</a:t>
            </a:r>
          </a:p>
          <a:p>
            <a:pPr algn="r"/>
            <a:endParaRPr lang="en-GB" sz="1400" b="1">
              <a:solidFill>
                <a:srgbClr val="FFFF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endParaRPr lang="en-GB"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8936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2B979A-76F0-4B0D-827C-E9CA278BB5A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02544"/>
            <a:ext cx="9144000" cy="6410325"/>
          </a:xfrm>
          <a:prstGeom prst="rect">
            <a:avLst/>
          </a:prstGeom>
        </p:spPr>
      </p:pic>
      <p:sp>
        <p:nvSpPr>
          <p:cNvPr id="25" name="Rectangle 24">
            <a:extLst>
              <a:ext uri="{FF2B5EF4-FFF2-40B4-BE49-F238E27FC236}">
                <a16:creationId xmlns:a16="http://schemas.microsoft.com/office/drawing/2014/main" id="{32E0A82A-46CF-44B8-999F-5A1472A1C256}"/>
              </a:ext>
            </a:extLst>
          </p:cNvPr>
          <p:cNvSpPr/>
          <p:nvPr/>
        </p:nvSpPr>
        <p:spPr>
          <a:xfrm>
            <a:off x="0" y="-1028"/>
            <a:ext cx="9144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57200" y="1322943"/>
            <a:ext cx="3860074" cy="4225772"/>
          </a:xfrm>
          <a:prstGeom prst="rect">
            <a:avLst/>
          </a:prstGeom>
          <a:noFill/>
          <a:effectLst/>
        </p:spPr>
        <p:txBody>
          <a:bodyPr wrap="square" rtlCol="0">
            <a:spAutoFit/>
          </a:bodyPr>
          <a:lstStyle/>
          <a:p>
            <a:r>
              <a:rPr lang="en-GB" sz="176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Welcome from our 	</a:t>
            </a:r>
            <a:r>
              <a:rPr lang="en-GB" sz="1760" b="1">
                <a:solidFill>
                  <a:srgbClr val="F3A909"/>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3</a:t>
            </a:r>
            <a:br>
              <a:rPr lang="en-GB" sz="176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GB" sz="176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Executive Director</a:t>
            </a:r>
          </a:p>
          <a:p>
            <a:endParaRPr lang="en-GB" sz="15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r>
              <a:rPr lang="en-GB" sz="176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Our vision, mission 	</a:t>
            </a:r>
            <a:r>
              <a:rPr lang="en-GB" sz="1760" b="1">
                <a:solidFill>
                  <a:srgbClr val="F3A909"/>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5</a:t>
            </a:r>
            <a:br>
              <a:rPr lang="en-GB" sz="176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GB" sz="176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and values</a:t>
            </a:r>
          </a:p>
          <a:p>
            <a:endParaRPr lang="en-GB" sz="15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r>
              <a:rPr lang="en-GB" sz="176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About the Mary’s Meals 	</a:t>
            </a:r>
            <a:r>
              <a:rPr lang="en-GB" sz="1760" b="1">
                <a:solidFill>
                  <a:srgbClr val="F3A909"/>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7</a:t>
            </a:r>
            <a:br>
              <a:rPr lang="en-GB" sz="176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GB" sz="176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movement</a:t>
            </a:r>
          </a:p>
          <a:p>
            <a:endParaRPr lang="en-GB" sz="15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r>
              <a:rPr lang="en-GB" sz="176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About Mary’s Meals UK	</a:t>
            </a:r>
            <a:r>
              <a:rPr lang="en-GB" sz="1760" b="1">
                <a:solidFill>
                  <a:srgbClr val="F3A909"/>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9</a:t>
            </a:r>
          </a:p>
          <a:p>
            <a:endParaRPr lang="en-GB" sz="15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r>
              <a:rPr lang="en-GB" sz="176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Role outline 		</a:t>
            </a:r>
            <a:r>
              <a:rPr lang="en-GB" sz="1760" b="1">
                <a:solidFill>
                  <a:srgbClr val="F3A909"/>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11</a:t>
            </a:r>
            <a:br>
              <a:rPr lang="en-GB" sz="176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GB" sz="176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and specification</a:t>
            </a:r>
          </a:p>
          <a:p>
            <a:endParaRPr lang="en-GB" sz="15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r>
              <a:rPr lang="en-GB" sz="176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Recruitment process 	</a:t>
            </a:r>
            <a:r>
              <a:rPr lang="en-GB" sz="1760" b="1">
                <a:solidFill>
                  <a:srgbClr val="F3A909"/>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16</a:t>
            </a:r>
            <a:br>
              <a:rPr lang="en-GB" sz="176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GB" sz="176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information</a:t>
            </a:r>
          </a:p>
        </p:txBody>
      </p:sp>
      <p:grpSp>
        <p:nvGrpSpPr>
          <p:cNvPr id="5" name="Group 4">
            <a:extLst>
              <a:ext uri="{FF2B5EF4-FFF2-40B4-BE49-F238E27FC236}">
                <a16:creationId xmlns:a16="http://schemas.microsoft.com/office/drawing/2014/main" id="{50F524CA-D3B0-4AE5-AA0F-1BD7E9E05743}"/>
              </a:ext>
            </a:extLst>
          </p:cNvPr>
          <p:cNvGrpSpPr/>
          <p:nvPr/>
        </p:nvGrpSpPr>
        <p:grpSpPr>
          <a:xfrm>
            <a:off x="0" y="6240063"/>
            <a:ext cx="9149758" cy="643815"/>
            <a:chOff x="0" y="6240063"/>
            <a:chExt cx="9149758" cy="643815"/>
          </a:xfrm>
        </p:grpSpPr>
        <p:sp>
          <p:nvSpPr>
            <p:cNvPr id="18" name="Rectangle 17">
              <a:extLst>
                <a:ext uri="{FF2B5EF4-FFF2-40B4-BE49-F238E27FC236}">
                  <a16:creationId xmlns:a16="http://schemas.microsoft.com/office/drawing/2014/main" id="{D0D70A2B-F29A-40CF-AE23-982664FC4697}"/>
                </a:ext>
              </a:extLst>
            </p:cNvPr>
            <p:cNvSpPr/>
            <p:nvPr/>
          </p:nvSpPr>
          <p:spPr>
            <a:xfrm>
              <a:off x="0" y="6374921"/>
              <a:ext cx="9144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D975B5C-73F8-4ABF-88B3-29E28EB91C4A}"/>
                </a:ext>
              </a:extLst>
            </p:cNvPr>
            <p:cNvSpPr/>
            <p:nvPr/>
          </p:nvSpPr>
          <p:spPr>
            <a:xfrm>
              <a:off x="0" y="6240063"/>
              <a:ext cx="9149758"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TextBox 23">
            <a:extLst>
              <a:ext uri="{FF2B5EF4-FFF2-40B4-BE49-F238E27FC236}">
                <a16:creationId xmlns:a16="http://schemas.microsoft.com/office/drawing/2014/main" id="{831B7845-1420-4540-BC1F-134558A8D03B}"/>
              </a:ext>
            </a:extLst>
          </p:cNvPr>
          <p:cNvSpPr txBox="1"/>
          <p:nvPr/>
        </p:nvSpPr>
        <p:spPr>
          <a:xfrm>
            <a:off x="132265" y="175953"/>
            <a:ext cx="7185803" cy="477054"/>
          </a:xfrm>
          <a:prstGeom prst="rect">
            <a:avLst/>
          </a:prstGeom>
          <a:noFill/>
        </p:spPr>
        <p:txBody>
          <a:bodyPr wrap="square" rtlCol="0">
            <a:spAutoFit/>
          </a:bodyPr>
          <a:lstStyle/>
          <a:p>
            <a:r>
              <a:rPr lang="en-GB" sz="2500">
                <a:solidFill>
                  <a:schemeClr val="bg1"/>
                </a:solidFill>
                <a:latin typeface="Arial" panose="020B0604020202020204" pitchFamily="34" charset="0"/>
                <a:cs typeface="Arial" panose="020B0604020202020204" pitchFamily="34" charset="0"/>
              </a:rPr>
              <a:t>Recruitment pack contents</a:t>
            </a:r>
          </a:p>
        </p:txBody>
      </p:sp>
      <p:pic>
        <p:nvPicPr>
          <p:cNvPr id="26" name="Picture 25">
            <a:extLst>
              <a:ext uri="{FF2B5EF4-FFF2-40B4-BE49-F238E27FC236}">
                <a16:creationId xmlns:a16="http://schemas.microsoft.com/office/drawing/2014/main" id="{84413F40-932A-411D-AF3B-812196C6483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65628"/>
          <a:stretch/>
        </p:blipFill>
        <p:spPr>
          <a:xfrm>
            <a:off x="7944465" y="75882"/>
            <a:ext cx="1065936" cy="628798"/>
          </a:xfrm>
          <a:prstGeom prst="rect">
            <a:avLst/>
          </a:prstGeom>
        </p:spPr>
      </p:pic>
      <p:sp>
        <p:nvSpPr>
          <p:cNvPr id="28" name="Rectangle 27">
            <a:extLst>
              <a:ext uri="{FF2B5EF4-FFF2-40B4-BE49-F238E27FC236}">
                <a16:creationId xmlns:a16="http://schemas.microsoft.com/office/drawing/2014/main" id="{EE71D02F-4C75-4DBD-8D63-DFBF2C4AFD0B}"/>
              </a:ext>
            </a:extLst>
          </p:cNvPr>
          <p:cNvSpPr/>
          <p:nvPr/>
        </p:nvSpPr>
        <p:spPr>
          <a:xfrm>
            <a:off x="8847933" y="6502869"/>
            <a:ext cx="265943" cy="276999"/>
          </a:xfrm>
          <a:prstGeom prst="rect">
            <a:avLst/>
          </a:prstGeom>
        </p:spPr>
        <p:txBody>
          <a:bodyPr wrap="square">
            <a:spAutoFit/>
          </a:bodyPr>
          <a:lstStyle/>
          <a:p>
            <a:pPr>
              <a:spcAft>
                <a:spcPts val="0"/>
              </a:spcAft>
            </a:pPr>
            <a:r>
              <a:rPr lang="en-GB" sz="1200">
                <a:latin typeface="Arial" panose="020B0604020202020204" pitchFamily="34" charset="0"/>
                <a:ea typeface="Calibri" panose="020F0502020204030204" pitchFamily="34" charset="0"/>
                <a:cs typeface="Times New Roman" panose="02020603050405020304" pitchFamily="18" charset="0"/>
              </a:rPr>
              <a:t>2</a:t>
            </a:r>
          </a:p>
        </p:txBody>
      </p:sp>
    </p:spTree>
    <p:extLst>
      <p:ext uri="{BB962C8B-B14F-4D97-AF65-F5344CB8AC3E}">
        <p14:creationId xmlns:p14="http://schemas.microsoft.com/office/powerpoint/2010/main" val="2775689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65FC92-AA35-4AD4-89DA-A64D3E87EA9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277028" y="705708"/>
            <a:ext cx="4871022" cy="5540830"/>
          </a:xfrm>
          <a:prstGeom prst="rect">
            <a:avLst/>
          </a:prstGeom>
        </p:spPr>
      </p:pic>
      <p:sp>
        <p:nvSpPr>
          <p:cNvPr id="20" name="Rectangle 19">
            <a:extLst>
              <a:ext uri="{FF2B5EF4-FFF2-40B4-BE49-F238E27FC236}">
                <a16:creationId xmlns:a16="http://schemas.microsoft.com/office/drawing/2014/main" id="{C3A6F02C-BB7A-4F88-A59D-141C4F660C86}"/>
              </a:ext>
            </a:extLst>
          </p:cNvPr>
          <p:cNvSpPr/>
          <p:nvPr/>
        </p:nvSpPr>
        <p:spPr>
          <a:xfrm>
            <a:off x="0" y="-1"/>
            <a:ext cx="9144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a:extLst>
              <a:ext uri="{FF2B5EF4-FFF2-40B4-BE49-F238E27FC236}">
                <a16:creationId xmlns:a16="http://schemas.microsoft.com/office/drawing/2014/main" id="{AD1D7312-981E-4128-9F17-EF2D1B1AD40E}"/>
              </a:ext>
            </a:extLst>
          </p:cNvPr>
          <p:cNvCxnSpPr>
            <a:cxnSpLocks/>
          </p:cNvCxnSpPr>
          <p:nvPr/>
        </p:nvCxnSpPr>
        <p:spPr>
          <a:xfrm>
            <a:off x="7852551" y="272607"/>
            <a:ext cx="0" cy="53015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32265" y="175953"/>
            <a:ext cx="7185803" cy="477054"/>
          </a:xfrm>
          <a:prstGeom prst="rect">
            <a:avLst/>
          </a:prstGeom>
          <a:noFill/>
        </p:spPr>
        <p:txBody>
          <a:bodyPr wrap="square" rtlCol="0">
            <a:spAutoFit/>
          </a:bodyPr>
          <a:lstStyle/>
          <a:p>
            <a:r>
              <a:rPr lang="en-GB" sz="2500">
                <a:solidFill>
                  <a:schemeClr val="bg1"/>
                </a:solidFill>
                <a:latin typeface="Arial" panose="020B0604020202020204" pitchFamily="34" charset="0"/>
                <a:cs typeface="Arial" panose="020B0604020202020204" pitchFamily="34" charset="0"/>
              </a:rPr>
              <a:t>Welcome from our Executive Director</a:t>
            </a:r>
          </a:p>
        </p:txBody>
      </p:sp>
      <p:grpSp>
        <p:nvGrpSpPr>
          <p:cNvPr id="5" name="Group 4">
            <a:extLst>
              <a:ext uri="{FF2B5EF4-FFF2-40B4-BE49-F238E27FC236}">
                <a16:creationId xmlns:a16="http://schemas.microsoft.com/office/drawing/2014/main" id="{50F524CA-D3B0-4AE5-AA0F-1BD7E9E05743}"/>
              </a:ext>
            </a:extLst>
          </p:cNvPr>
          <p:cNvGrpSpPr/>
          <p:nvPr/>
        </p:nvGrpSpPr>
        <p:grpSpPr>
          <a:xfrm>
            <a:off x="0" y="6240063"/>
            <a:ext cx="9149758" cy="643815"/>
            <a:chOff x="0" y="6240063"/>
            <a:chExt cx="9149758" cy="643815"/>
          </a:xfrm>
        </p:grpSpPr>
        <p:sp>
          <p:nvSpPr>
            <p:cNvPr id="18" name="Rectangle 17">
              <a:extLst>
                <a:ext uri="{FF2B5EF4-FFF2-40B4-BE49-F238E27FC236}">
                  <a16:creationId xmlns:a16="http://schemas.microsoft.com/office/drawing/2014/main" id="{D0D70A2B-F29A-40CF-AE23-982664FC4697}"/>
                </a:ext>
              </a:extLst>
            </p:cNvPr>
            <p:cNvSpPr/>
            <p:nvPr/>
          </p:nvSpPr>
          <p:spPr>
            <a:xfrm>
              <a:off x="0" y="6374921"/>
              <a:ext cx="9144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D975B5C-73F8-4ABF-88B3-29E28EB91C4A}"/>
                </a:ext>
              </a:extLst>
            </p:cNvPr>
            <p:cNvSpPr/>
            <p:nvPr/>
          </p:nvSpPr>
          <p:spPr>
            <a:xfrm>
              <a:off x="0" y="6240063"/>
              <a:ext cx="9149758"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ectangle 3">
            <a:extLst>
              <a:ext uri="{FF2B5EF4-FFF2-40B4-BE49-F238E27FC236}">
                <a16:creationId xmlns:a16="http://schemas.microsoft.com/office/drawing/2014/main" id="{89DBAA4F-B038-4F7D-8A15-2B9CC0E8F466}"/>
              </a:ext>
            </a:extLst>
          </p:cNvPr>
          <p:cNvSpPr/>
          <p:nvPr/>
        </p:nvSpPr>
        <p:spPr>
          <a:xfrm>
            <a:off x="132265" y="860448"/>
            <a:ext cx="4007117" cy="5386090"/>
          </a:xfrm>
          <a:prstGeom prst="rect">
            <a:avLst/>
          </a:prstGeom>
        </p:spPr>
        <p:txBody>
          <a:bodyPr wrap="square" anchor="t">
            <a:spAutoFit/>
          </a:bodyPr>
          <a:lstStyle/>
          <a:p>
            <a:r>
              <a:rPr lang="en-GB" sz="1300" dirty="0">
                <a:latin typeface="Arial"/>
                <a:ea typeface="Calibri" panose="020F0502020204030204" pitchFamily="34" charset="0"/>
                <a:cs typeface="Times New Roman"/>
              </a:rPr>
              <a:t>Thank you so much for your interest in joining the Mary’s Meals family. As you consider making an application for the role of Finance Officer with Mary’s Meals UK, I hope you find this pack helpful, encouraging, and exciting.</a:t>
            </a:r>
            <a:endParaRPr lang="en-GB" sz="900" dirty="0">
              <a:latin typeface="Arial"/>
              <a:ea typeface="Calibri" panose="020F0502020204030204" pitchFamily="34" charset="0"/>
              <a:cs typeface="Times New Roman"/>
            </a:endParaRPr>
          </a:p>
          <a:p>
            <a:pPr>
              <a:spcAft>
                <a:spcPts val="0"/>
              </a:spcAft>
            </a:pPr>
            <a:endParaRPr lang="en-GB" sz="9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300" dirty="0">
                <a:latin typeface="Arial" panose="020B0604020202020204" pitchFamily="34" charset="0"/>
                <a:ea typeface="Calibri" panose="020F0502020204030204" pitchFamily="34" charset="0"/>
                <a:cs typeface="Times New Roman" panose="02020603050405020304" pitchFamily="18" charset="0"/>
              </a:rPr>
              <a:t>In joining Mary’s Meals UK, you would become part of a global movement of people who will simply not accept that any child should go hungry in this world of plenty. We are passionately driven by our simple belief that every child in the world deserves an education – and enough to eat.</a:t>
            </a:r>
            <a:endParaRPr lang="en-GB" sz="9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endParaRPr lang="en-GB" sz="9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300" dirty="0">
                <a:latin typeface="Arial" panose="020B0604020202020204" pitchFamily="34" charset="0"/>
                <a:ea typeface="Calibri" panose="020F0502020204030204" pitchFamily="34" charset="0"/>
                <a:cs typeface="Times New Roman" panose="02020603050405020304" pitchFamily="18" charset="0"/>
              </a:rPr>
              <a:t>From small beginnings feeding just 200 Malawian children in 2002, we are now reaching </a:t>
            </a:r>
            <a:r>
              <a:rPr lang="en-GB" sz="1300" dirty="0">
                <a:latin typeface="Arial" panose="020B0604020202020204" pitchFamily="34" charset="0"/>
                <a:cs typeface="Times New Roman" panose="02020603050405020304" pitchFamily="18" charset="0"/>
              </a:rPr>
              <a:t>2,058,099 children across 20 programme countries (including Malawi, Liberia, Zambia, Haiti, South Sudan, and Syria) with a nutritious daily meal in school.</a:t>
            </a:r>
          </a:p>
          <a:p>
            <a:pPr>
              <a:spcAft>
                <a:spcPts val="0"/>
              </a:spcAft>
            </a:pPr>
            <a:endParaRPr lang="en-GB" sz="9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300" dirty="0">
                <a:latin typeface="Arial" panose="020B0604020202020204" pitchFamily="34" charset="0"/>
                <a:ea typeface="Calibri" panose="020F0502020204030204" pitchFamily="34" charset="0"/>
                <a:cs typeface="Times New Roman" panose="02020603050405020304" pitchFamily="18" charset="0"/>
              </a:rPr>
              <a:t>This meal not only meets the immediate needs of the hungry child, but it attracts children to the classroom, where they can gain an all-important education. And we firmly believe that the children who are receiving Mary’s Meals today can grow up – better nourished and better educated – to become the men and women who will lift their communities out of poverty and end their reliance on aid.</a:t>
            </a:r>
          </a:p>
        </p:txBody>
      </p:sp>
      <p:sp>
        <p:nvSpPr>
          <p:cNvPr id="14" name="Rectangle 13">
            <a:extLst>
              <a:ext uri="{FF2B5EF4-FFF2-40B4-BE49-F238E27FC236}">
                <a16:creationId xmlns:a16="http://schemas.microsoft.com/office/drawing/2014/main" id="{B6D98350-C53A-457F-A78C-583A3AD097BE}"/>
              </a:ext>
            </a:extLst>
          </p:cNvPr>
          <p:cNvSpPr/>
          <p:nvPr/>
        </p:nvSpPr>
        <p:spPr>
          <a:xfrm>
            <a:off x="8847933" y="6502869"/>
            <a:ext cx="265943" cy="276999"/>
          </a:xfrm>
          <a:prstGeom prst="rect">
            <a:avLst/>
          </a:prstGeom>
        </p:spPr>
        <p:txBody>
          <a:bodyPr wrap="square">
            <a:spAutoFit/>
          </a:bodyPr>
          <a:lstStyle/>
          <a:p>
            <a:pPr>
              <a:spcAft>
                <a:spcPts val="0"/>
              </a:spcAft>
            </a:pPr>
            <a:r>
              <a:rPr lang="en-GB" sz="1200">
                <a:latin typeface="Arial" panose="020B0604020202020204" pitchFamily="34" charset="0"/>
                <a:ea typeface="Calibri" panose="020F0502020204030204" pitchFamily="34" charset="0"/>
                <a:cs typeface="Times New Roman" panose="02020603050405020304" pitchFamily="18" charset="0"/>
              </a:rPr>
              <a:t>3</a:t>
            </a:r>
          </a:p>
        </p:txBody>
      </p:sp>
      <p:pic>
        <p:nvPicPr>
          <p:cNvPr id="12" name="Picture 11">
            <a:extLst>
              <a:ext uri="{FF2B5EF4-FFF2-40B4-BE49-F238E27FC236}">
                <a16:creationId xmlns:a16="http://schemas.microsoft.com/office/drawing/2014/main" id="{D8D8E40C-A8C5-4709-907B-C46F001AEC0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65628"/>
          <a:stretch/>
        </p:blipFill>
        <p:spPr>
          <a:xfrm>
            <a:off x="7944465" y="75882"/>
            <a:ext cx="1065936" cy="628798"/>
          </a:xfrm>
          <a:prstGeom prst="rect">
            <a:avLst/>
          </a:prstGeom>
        </p:spPr>
      </p:pic>
    </p:spTree>
    <p:extLst>
      <p:ext uri="{BB962C8B-B14F-4D97-AF65-F5344CB8AC3E}">
        <p14:creationId xmlns:p14="http://schemas.microsoft.com/office/powerpoint/2010/main" val="2407910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3A6F02C-BB7A-4F88-A59D-141C4F660C86}"/>
              </a:ext>
            </a:extLst>
          </p:cNvPr>
          <p:cNvSpPr/>
          <p:nvPr/>
        </p:nvSpPr>
        <p:spPr>
          <a:xfrm>
            <a:off x="0" y="0"/>
            <a:ext cx="9144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32265" y="175953"/>
            <a:ext cx="7185803" cy="477054"/>
          </a:xfrm>
          <a:prstGeom prst="rect">
            <a:avLst/>
          </a:prstGeom>
          <a:noFill/>
        </p:spPr>
        <p:txBody>
          <a:bodyPr wrap="square" rtlCol="0">
            <a:spAutoFit/>
          </a:bodyPr>
          <a:lstStyle/>
          <a:p>
            <a:r>
              <a:rPr lang="en-GB" sz="2500">
                <a:solidFill>
                  <a:schemeClr val="bg1"/>
                </a:solidFill>
                <a:latin typeface="Arial" panose="020B0604020202020204" pitchFamily="34" charset="0"/>
                <a:cs typeface="Arial" panose="020B0604020202020204" pitchFamily="34" charset="0"/>
              </a:rPr>
              <a:t>Welcome from our Executive Director</a:t>
            </a:r>
          </a:p>
        </p:txBody>
      </p:sp>
      <p:grpSp>
        <p:nvGrpSpPr>
          <p:cNvPr id="5" name="Group 4">
            <a:extLst>
              <a:ext uri="{FF2B5EF4-FFF2-40B4-BE49-F238E27FC236}">
                <a16:creationId xmlns:a16="http://schemas.microsoft.com/office/drawing/2014/main" id="{50F524CA-D3B0-4AE5-AA0F-1BD7E9E05743}"/>
              </a:ext>
            </a:extLst>
          </p:cNvPr>
          <p:cNvGrpSpPr/>
          <p:nvPr/>
        </p:nvGrpSpPr>
        <p:grpSpPr>
          <a:xfrm>
            <a:off x="0" y="6240063"/>
            <a:ext cx="9149758" cy="643815"/>
            <a:chOff x="0" y="6240063"/>
            <a:chExt cx="9149758" cy="643815"/>
          </a:xfrm>
        </p:grpSpPr>
        <p:sp>
          <p:nvSpPr>
            <p:cNvPr id="18" name="Rectangle 17">
              <a:extLst>
                <a:ext uri="{FF2B5EF4-FFF2-40B4-BE49-F238E27FC236}">
                  <a16:creationId xmlns:a16="http://schemas.microsoft.com/office/drawing/2014/main" id="{D0D70A2B-F29A-40CF-AE23-982664FC4697}"/>
                </a:ext>
              </a:extLst>
            </p:cNvPr>
            <p:cNvSpPr/>
            <p:nvPr/>
          </p:nvSpPr>
          <p:spPr>
            <a:xfrm>
              <a:off x="0" y="6374921"/>
              <a:ext cx="9144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D975B5C-73F8-4ABF-88B3-29E28EB91C4A}"/>
                </a:ext>
              </a:extLst>
            </p:cNvPr>
            <p:cNvSpPr/>
            <p:nvPr/>
          </p:nvSpPr>
          <p:spPr>
            <a:xfrm>
              <a:off x="0" y="6240063"/>
              <a:ext cx="9149758"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extLst>
              <a:ext uri="{FF2B5EF4-FFF2-40B4-BE49-F238E27FC236}">
                <a16:creationId xmlns:a16="http://schemas.microsoft.com/office/drawing/2014/main" id="{394F6DE9-8664-4E57-912A-B07492013552}"/>
              </a:ext>
            </a:extLst>
          </p:cNvPr>
          <p:cNvSpPr/>
          <p:nvPr/>
        </p:nvSpPr>
        <p:spPr>
          <a:xfrm>
            <a:off x="132263" y="868290"/>
            <a:ext cx="4470474" cy="5764655"/>
          </a:xfrm>
          <a:prstGeom prst="rect">
            <a:avLst/>
          </a:prstGeom>
        </p:spPr>
        <p:txBody>
          <a:bodyPr wrap="square">
            <a:spAutoFit/>
          </a:bodyPr>
          <a:lstStyle/>
          <a:p>
            <a:pPr algn="just">
              <a:spcAft>
                <a:spcPts val="0"/>
              </a:spcAft>
            </a:pPr>
            <a:r>
              <a:rPr lang="en-GB" sz="1270" dirty="0">
                <a:latin typeface="Arial" panose="020B0604020202020204" pitchFamily="34" charset="0"/>
                <a:ea typeface="Calibri" panose="020F0502020204030204" pitchFamily="34" charset="0"/>
                <a:cs typeface="Times New Roman" panose="02020603050405020304" pitchFamily="18" charset="0"/>
              </a:rPr>
              <a:t>None of this would be possible without the incredible generosity of our supporters all over the world, who give freely of their time, money, skills, and prayer. In Malawi alone, we have 80,000 volunteers who rise early each day to serve Mary’s Meals to children in their community.</a:t>
            </a:r>
          </a:p>
          <a:p>
            <a:pPr algn="just">
              <a:spcAft>
                <a:spcPts val="0"/>
              </a:spcAft>
            </a:pPr>
            <a:r>
              <a:rPr lang="en-GB" sz="1270" dirty="0">
                <a:latin typeface="Arial" panose="020B0604020202020204" pitchFamily="34" charset="0"/>
                <a:ea typeface="Calibri" panose="020F0502020204030204" pitchFamily="34" charset="0"/>
                <a:cs typeface="Times New Roman" panose="02020603050405020304" pitchFamily="18" charset="0"/>
              </a:rPr>
              <a:t> </a:t>
            </a:r>
          </a:p>
          <a:p>
            <a:pPr algn="just">
              <a:spcAft>
                <a:spcPts val="0"/>
              </a:spcAft>
            </a:pPr>
            <a:r>
              <a:rPr lang="en-GB" sz="1270" dirty="0">
                <a:latin typeface="Arial" panose="020B0604020202020204" pitchFamily="34" charset="0"/>
                <a:ea typeface="Calibri" panose="020F0502020204030204" pitchFamily="34" charset="0"/>
                <a:cs typeface="Times New Roman" panose="02020603050405020304" pitchFamily="18" charset="0"/>
              </a:rPr>
              <a:t>And, across Mary’s Meals’ dozen or so ‘national affiliate’ countries, in which we raise awareness and funds for our work (including the UK, USA, Austria, Germany, Ireland, Croatia and Canada), thousands of people amaze and inspire us every day with their ‘little acts of love’, spreading the word about Mary’s Meals in their local communities and raising money to feed more children.</a:t>
            </a:r>
          </a:p>
          <a:p>
            <a:pPr algn="just">
              <a:spcAft>
                <a:spcPts val="0"/>
              </a:spcAft>
            </a:pPr>
            <a:r>
              <a:rPr lang="en-GB" sz="1270" dirty="0">
                <a:latin typeface="Arial" panose="020B0604020202020204" pitchFamily="34" charset="0"/>
                <a:ea typeface="Calibri" panose="020F0502020204030204" pitchFamily="34" charset="0"/>
                <a:cs typeface="Times New Roman" panose="02020603050405020304" pitchFamily="18" charset="0"/>
              </a:rPr>
              <a:t> </a:t>
            </a:r>
          </a:p>
          <a:p>
            <a:pPr algn="just">
              <a:spcAft>
                <a:spcPts val="0"/>
              </a:spcAft>
            </a:pPr>
            <a:r>
              <a:rPr lang="en-GB" sz="1270" dirty="0">
                <a:latin typeface="Arial" panose="020B0604020202020204" pitchFamily="34" charset="0"/>
                <a:ea typeface="Calibri" panose="020F0502020204030204" pitchFamily="34" charset="0"/>
                <a:cs typeface="Times New Roman" panose="02020603050405020304" pitchFamily="18" charset="0"/>
              </a:rPr>
              <a:t>The UK, where we received the first-ever donations for our work, remains the country in which Mary’s Meals raises the majority of its funds. And Mary’s Meals UK, the organisation I am privileged to lead is responsible for continuing to tell our story across Scotland, England, Northern Ireland and Wales; engaging and inspiring more and more UK volunteers and donors; and driving forward the unrelenting growth of the Mary’s Meals movement on these shores.</a:t>
            </a:r>
          </a:p>
          <a:p>
            <a:pPr algn="just">
              <a:spcAft>
                <a:spcPts val="0"/>
              </a:spcAft>
            </a:pPr>
            <a:endParaRPr lang="en-GB" sz="1270" dirty="0">
              <a:latin typeface="Arial" panose="020B0604020202020204" pitchFamily="34" charset="0"/>
              <a:ea typeface="Calibri" panose="020F0502020204030204" pitchFamily="34" charset="0"/>
              <a:cs typeface="Times New Roman" panose="02020603050405020304" pitchFamily="18" charset="0"/>
            </a:endParaRPr>
          </a:p>
          <a:p>
            <a:pPr algn="just"/>
            <a:r>
              <a:rPr lang="en-GB" sz="1270" dirty="0">
                <a:latin typeface="Arial" panose="020B0604020202020204" pitchFamily="34" charset="0"/>
                <a:ea typeface="Calibri" panose="020F0502020204030204" pitchFamily="34" charset="0"/>
                <a:cs typeface="Times New Roman" panose="02020603050405020304" pitchFamily="18" charset="0"/>
              </a:rPr>
              <a:t>We do this while working very closely and collaboratively with our colleagues at Mary’s Meals International, the organisation which co-ordinates the global movement and directly manages our school feeding programmes.</a:t>
            </a:r>
          </a:p>
          <a:p>
            <a:pPr algn="just">
              <a:spcAft>
                <a:spcPts val="0"/>
              </a:spcAft>
            </a:pPr>
            <a:endParaRPr lang="en-GB" sz="1300" dirty="0">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A62699FB-13BF-41A5-8C8A-CA420C49A0C9}"/>
              </a:ext>
            </a:extLst>
          </p:cNvPr>
          <p:cNvSpPr/>
          <p:nvPr/>
        </p:nvSpPr>
        <p:spPr>
          <a:xfrm>
            <a:off x="4666766" y="868290"/>
            <a:ext cx="4361059" cy="5626156"/>
          </a:xfrm>
          <a:prstGeom prst="rect">
            <a:avLst/>
          </a:prstGeom>
        </p:spPr>
        <p:txBody>
          <a:bodyPr wrap="square">
            <a:spAutoFit/>
          </a:bodyPr>
          <a:lstStyle/>
          <a:p>
            <a:pPr algn="just"/>
            <a:r>
              <a:rPr lang="en-GB" sz="1270" dirty="0">
                <a:latin typeface="Arial" panose="020B0604020202020204" pitchFamily="34" charset="0"/>
                <a:cs typeface="Arial" panose="020B0604020202020204" pitchFamily="34" charset="0"/>
              </a:rPr>
              <a:t>The Finance Officer plays an important role in the mission, supporting </a:t>
            </a:r>
            <a:r>
              <a:rPr lang="en-GB" sz="1270">
                <a:latin typeface="Arial" panose="020B0604020202020204" pitchFamily="34" charset="0"/>
                <a:cs typeface="Arial" panose="020B0604020202020204" pitchFamily="34" charset="0"/>
              </a:rPr>
              <a:t>and assisting </a:t>
            </a:r>
            <a:r>
              <a:rPr lang="en-GB" sz="1270" dirty="0">
                <a:latin typeface="Arial" panose="020B0604020202020204" pitchFamily="34" charset="0"/>
                <a:cs typeface="Arial" panose="020B0604020202020204" pitchFamily="34" charset="0"/>
              </a:rPr>
              <a:t>the Finance Manager in providing day to day financial and management accounting for the charity, ensuring accurate, timely and efficient delivery of the accounting services. </a:t>
            </a:r>
            <a:endParaRPr lang="en-GB" sz="1270" dirty="0">
              <a:latin typeface="Arial" panose="020B0604020202020204" pitchFamily="34" charset="0"/>
              <a:ea typeface="Calibri" panose="020F0502020204030204" pitchFamily="34" charset="0"/>
              <a:cs typeface="Arial" panose="020B0604020202020204" pitchFamily="34" charset="0"/>
            </a:endParaRPr>
          </a:p>
          <a:p>
            <a:pPr algn="just"/>
            <a:endParaRPr lang="en-GB" sz="1270"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en-GB" sz="1270" dirty="0">
                <a:latin typeface="Arial" panose="020B0604020202020204" pitchFamily="34" charset="0"/>
                <a:ea typeface="Calibri" panose="020F0502020204030204" pitchFamily="34" charset="0"/>
                <a:cs typeface="Times New Roman" panose="02020603050405020304" pitchFamily="18" charset="0"/>
              </a:rPr>
              <a:t>With more than 58 million children out of school around the world and a further 73 million attending school so hungry, they’re unable to concentrate and learn, our work is only just beginning. Will you play a crucial part in shaping the future of Mary’s Meals UK and, with it, the lives of so many people who both contribute to and benefit from this incredible work of love, joy, and hope?</a:t>
            </a:r>
          </a:p>
          <a:p>
            <a:pPr algn="just">
              <a:spcAft>
                <a:spcPts val="0"/>
              </a:spcAft>
            </a:pPr>
            <a:r>
              <a:rPr lang="en-GB" sz="1270" dirty="0">
                <a:latin typeface="Arial" panose="020B0604020202020204" pitchFamily="34" charset="0"/>
                <a:ea typeface="Calibri" panose="020F0502020204030204" pitchFamily="34" charset="0"/>
                <a:cs typeface="Times New Roman" panose="02020603050405020304" pitchFamily="18" charset="0"/>
              </a:rPr>
              <a:t> </a:t>
            </a:r>
          </a:p>
          <a:p>
            <a:pPr algn="just">
              <a:spcAft>
                <a:spcPts val="0"/>
              </a:spcAft>
            </a:pPr>
            <a:r>
              <a:rPr lang="en-GB" sz="1270" dirty="0">
                <a:latin typeface="Arial" panose="020B0604020202020204" pitchFamily="34" charset="0"/>
                <a:ea typeface="Calibri" panose="020F0502020204030204" pitchFamily="34" charset="0"/>
                <a:cs typeface="Times New Roman" panose="02020603050405020304" pitchFamily="18" charset="0"/>
              </a:rPr>
              <a:t>I look forward to hearing </a:t>
            </a:r>
            <a:r>
              <a:rPr lang="en-GB" sz="1270" i="1" dirty="0">
                <a:latin typeface="Arial" panose="020B0604020202020204" pitchFamily="34" charset="0"/>
                <a:ea typeface="Calibri" panose="020F0502020204030204" pitchFamily="34" charset="0"/>
                <a:cs typeface="Times New Roman" panose="02020603050405020304" pitchFamily="18" charset="0"/>
              </a:rPr>
              <a:t>your</a:t>
            </a:r>
            <a:r>
              <a:rPr lang="en-GB" sz="1270" dirty="0">
                <a:latin typeface="Arial" panose="020B0604020202020204" pitchFamily="34" charset="0"/>
                <a:ea typeface="Calibri" panose="020F0502020204030204" pitchFamily="34" charset="0"/>
                <a:cs typeface="Times New Roman" panose="02020603050405020304" pitchFamily="18" charset="0"/>
              </a:rPr>
              <a:t> story.</a:t>
            </a:r>
          </a:p>
          <a:p>
            <a:pPr algn="just">
              <a:spcAft>
                <a:spcPts val="0"/>
              </a:spcAft>
            </a:pPr>
            <a:endParaRPr lang="en-GB" sz="1270"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endParaRPr lang="en-GB" sz="1270"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endParaRPr lang="en-GB" sz="1270"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endParaRPr lang="en-GB" sz="1270"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endParaRPr lang="en-GB" sz="1270"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endParaRPr lang="en-GB" sz="1270"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endParaRPr lang="en-GB" sz="400" b="1"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endParaRPr lang="en-GB" sz="1270" b="1"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endParaRPr lang="en-GB" sz="1270" b="1"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en-GB" sz="1270" b="1" dirty="0">
                <a:latin typeface="Arial" panose="020B0604020202020204" pitchFamily="34" charset="0"/>
                <a:ea typeface="Calibri" panose="020F0502020204030204" pitchFamily="34" charset="0"/>
                <a:cs typeface="Times New Roman" panose="02020603050405020304" pitchFamily="18" charset="0"/>
              </a:rPr>
              <a:t>Daniel Adams</a:t>
            </a:r>
          </a:p>
          <a:p>
            <a:pPr algn="just">
              <a:spcAft>
                <a:spcPts val="0"/>
              </a:spcAft>
            </a:pPr>
            <a:r>
              <a:rPr lang="en-GB" sz="1270" b="1" dirty="0">
                <a:latin typeface="Arial" panose="020B0604020202020204" pitchFamily="34" charset="0"/>
                <a:ea typeface="Calibri" panose="020F0502020204030204" pitchFamily="34" charset="0"/>
                <a:cs typeface="Times New Roman" panose="02020603050405020304" pitchFamily="18" charset="0"/>
              </a:rPr>
              <a:t>Executive Director, Mary’s Meals UK</a:t>
            </a:r>
          </a:p>
          <a:p>
            <a:pPr algn="just">
              <a:spcAft>
                <a:spcPts val="0"/>
              </a:spcAft>
            </a:pPr>
            <a:endParaRPr lang="en-GB" sz="1270" b="1" dirty="0">
              <a:solidFill>
                <a:srgbClr val="019CDC"/>
              </a:solidFill>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en-GB" sz="1270" b="1" dirty="0">
                <a:solidFill>
                  <a:srgbClr val="019CDC"/>
                </a:solidFill>
                <a:latin typeface="Arial" panose="020B0604020202020204" pitchFamily="34" charset="0"/>
                <a:ea typeface="Calibri" panose="020F0502020204030204" pitchFamily="34" charset="0"/>
                <a:cs typeface="Times New Roman" panose="02020603050405020304" pitchFamily="18" charset="0"/>
              </a:rPr>
              <a:t>       </a:t>
            </a:r>
            <a:endParaRPr lang="en-GB" sz="1300" b="1" dirty="0">
              <a:solidFill>
                <a:srgbClr val="019CDC"/>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289719E5-613A-428D-9500-8EDA8CF9446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35000" y="4391676"/>
            <a:ext cx="2035000" cy="660908"/>
          </a:xfrm>
          <a:prstGeom prst="rect">
            <a:avLst/>
          </a:prstGeom>
        </p:spPr>
      </p:pic>
      <p:sp>
        <p:nvSpPr>
          <p:cNvPr id="23" name="Rectangle 22">
            <a:extLst>
              <a:ext uri="{FF2B5EF4-FFF2-40B4-BE49-F238E27FC236}">
                <a16:creationId xmlns:a16="http://schemas.microsoft.com/office/drawing/2014/main" id="{E059A724-C402-4C48-AFA4-5611D2E005CB}"/>
              </a:ext>
            </a:extLst>
          </p:cNvPr>
          <p:cNvSpPr/>
          <p:nvPr/>
        </p:nvSpPr>
        <p:spPr>
          <a:xfrm>
            <a:off x="8847933" y="6502869"/>
            <a:ext cx="265943" cy="276999"/>
          </a:xfrm>
          <a:prstGeom prst="rect">
            <a:avLst/>
          </a:prstGeom>
        </p:spPr>
        <p:txBody>
          <a:bodyPr wrap="square">
            <a:spAutoFit/>
          </a:bodyPr>
          <a:lstStyle/>
          <a:p>
            <a:pPr>
              <a:spcAft>
                <a:spcPts val="0"/>
              </a:spcAft>
            </a:pPr>
            <a:r>
              <a:rPr lang="en-GB" sz="1200">
                <a:latin typeface="Arial" panose="020B0604020202020204" pitchFamily="34" charset="0"/>
                <a:ea typeface="Calibri" panose="020F0502020204030204" pitchFamily="34" charset="0"/>
                <a:cs typeface="Times New Roman" panose="02020603050405020304" pitchFamily="18" charset="0"/>
              </a:rPr>
              <a:t>4</a:t>
            </a:r>
          </a:p>
        </p:txBody>
      </p:sp>
      <p:pic>
        <p:nvPicPr>
          <p:cNvPr id="16" name="Picture 15">
            <a:extLst>
              <a:ext uri="{FF2B5EF4-FFF2-40B4-BE49-F238E27FC236}">
                <a16:creationId xmlns:a16="http://schemas.microsoft.com/office/drawing/2014/main" id="{24CD9FFF-EA62-4511-A860-52AA3B90AB9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65628"/>
          <a:stretch/>
        </p:blipFill>
        <p:spPr>
          <a:xfrm>
            <a:off x="7944465" y="75882"/>
            <a:ext cx="1065936" cy="628798"/>
          </a:xfrm>
          <a:prstGeom prst="rect">
            <a:avLst/>
          </a:prstGeom>
        </p:spPr>
      </p:pic>
    </p:spTree>
    <p:extLst>
      <p:ext uri="{BB962C8B-B14F-4D97-AF65-F5344CB8AC3E}">
        <p14:creationId xmlns:p14="http://schemas.microsoft.com/office/powerpoint/2010/main" val="1760133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490BBE-178E-42B9-B6D8-1DC7C08A925D}"/>
              </a:ext>
            </a:extLst>
          </p:cNvPr>
          <p:cNvPicPr>
            <a:picLocks noChangeAspect="1"/>
          </p:cNvPicPr>
          <p:nvPr/>
        </p:nvPicPr>
        <p:blipFill rotWithShape="1">
          <a:blip r:embed="rId3"/>
          <a:srcRect b="6784"/>
          <a:stretch/>
        </p:blipFill>
        <p:spPr>
          <a:xfrm>
            <a:off x="0" y="776378"/>
            <a:ext cx="9144000" cy="6335230"/>
          </a:xfrm>
          <a:prstGeom prst="rect">
            <a:avLst/>
          </a:prstGeom>
        </p:spPr>
      </p:pic>
      <p:sp>
        <p:nvSpPr>
          <p:cNvPr id="20" name="Rectangle 19">
            <a:extLst>
              <a:ext uri="{FF2B5EF4-FFF2-40B4-BE49-F238E27FC236}">
                <a16:creationId xmlns:a16="http://schemas.microsoft.com/office/drawing/2014/main" id="{C3A6F02C-BB7A-4F88-A59D-141C4F660C86}"/>
              </a:ext>
            </a:extLst>
          </p:cNvPr>
          <p:cNvSpPr/>
          <p:nvPr/>
        </p:nvSpPr>
        <p:spPr>
          <a:xfrm>
            <a:off x="0" y="0"/>
            <a:ext cx="9144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32265" y="175953"/>
            <a:ext cx="7185803" cy="477054"/>
          </a:xfrm>
          <a:prstGeom prst="rect">
            <a:avLst/>
          </a:prstGeom>
          <a:noFill/>
        </p:spPr>
        <p:txBody>
          <a:bodyPr wrap="square" rtlCol="0">
            <a:spAutoFit/>
          </a:bodyPr>
          <a:lstStyle/>
          <a:p>
            <a:r>
              <a:rPr lang="en-GB" sz="2500">
                <a:solidFill>
                  <a:schemeClr val="bg1"/>
                </a:solidFill>
                <a:latin typeface="Arial" panose="020B0604020202020204" pitchFamily="34" charset="0"/>
                <a:cs typeface="Arial" panose="020B0604020202020204" pitchFamily="34" charset="0"/>
              </a:rPr>
              <a:t>Our vision and mission</a:t>
            </a:r>
          </a:p>
        </p:txBody>
      </p:sp>
      <p:grpSp>
        <p:nvGrpSpPr>
          <p:cNvPr id="5" name="Group 4">
            <a:extLst>
              <a:ext uri="{FF2B5EF4-FFF2-40B4-BE49-F238E27FC236}">
                <a16:creationId xmlns:a16="http://schemas.microsoft.com/office/drawing/2014/main" id="{50F524CA-D3B0-4AE5-AA0F-1BD7E9E05743}"/>
              </a:ext>
            </a:extLst>
          </p:cNvPr>
          <p:cNvGrpSpPr/>
          <p:nvPr/>
        </p:nvGrpSpPr>
        <p:grpSpPr>
          <a:xfrm>
            <a:off x="0" y="6467792"/>
            <a:ext cx="9149758" cy="643815"/>
            <a:chOff x="0" y="6240063"/>
            <a:chExt cx="9149758" cy="643815"/>
          </a:xfrm>
        </p:grpSpPr>
        <p:sp>
          <p:nvSpPr>
            <p:cNvPr id="18" name="Rectangle 17">
              <a:extLst>
                <a:ext uri="{FF2B5EF4-FFF2-40B4-BE49-F238E27FC236}">
                  <a16:creationId xmlns:a16="http://schemas.microsoft.com/office/drawing/2014/main" id="{D0D70A2B-F29A-40CF-AE23-982664FC4697}"/>
                </a:ext>
              </a:extLst>
            </p:cNvPr>
            <p:cNvSpPr/>
            <p:nvPr/>
          </p:nvSpPr>
          <p:spPr>
            <a:xfrm>
              <a:off x="0" y="6374921"/>
              <a:ext cx="9144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D975B5C-73F8-4ABF-88B3-29E28EB91C4A}"/>
                </a:ext>
              </a:extLst>
            </p:cNvPr>
            <p:cNvSpPr/>
            <p:nvPr/>
          </p:nvSpPr>
          <p:spPr>
            <a:xfrm>
              <a:off x="0" y="6240063"/>
              <a:ext cx="9149758"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8">
            <a:extLst>
              <a:ext uri="{FF2B5EF4-FFF2-40B4-BE49-F238E27FC236}">
                <a16:creationId xmlns:a16="http://schemas.microsoft.com/office/drawing/2014/main" id="{5893A497-C375-4FF6-85CF-B9C639D23E8A}"/>
              </a:ext>
            </a:extLst>
          </p:cNvPr>
          <p:cNvSpPr/>
          <p:nvPr/>
        </p:nvSpPr>
        <p:spPr>
          <a:xfrm>
            <a:off x="-311743" y="1112572"/>
            <a:ext cx="4372466" cy="4478149"/>
          </a:xfrm>
          <a:prstGeom prst="rect">
            <a:avLst/>
          </a:prstGeom>
        </p:spPr>
        <p:txBody>
          <a:bodyPr wrap="square">
            <a:spAutoFit/>
          </a:bodyPr>
          <a:lstStyle/>
          <a:p>
            <a:pPr marL="457200"/>
            <a:r>
              <a:rPr lang="en-GB" sz="2000" b="1">
                <a:solidFill>
                  <a:schemeClr val="bg1"/>
                </a:solidFill>
                <a:latin typeface="Arial" panose="020B0604020202020204" pitchFamily="34" charset="0"/>
                <a:cs typeface="Arial" panose="020B0604020202020204" pitchFamily="34" charset="0"/>
              </a:rPr>
              <a:t>• </a:t>
            </a:r>
            <a:r>
              <a:rPr lang="en-GB" sz="1900" b="1">
                <a:solidFill>
                  <a:srgbClr val="F3A909"/>
                </a:solidFill>
                <a:effectLst>
                  <a:outerShdw blurRad="50800" dist="38100" dir="2700000" algn="tl" rotWithShape="0">
                    <a:prstClr val="black">
                      <a:alpha val="40000"/>
                    </a:prstClr>
                  </a:outerShdw>
                </a:effectLst>
                <a:latin typeface="Arial" panose="020B0604020202020204" pitchFamily="34" charset="0"/>
                <a:ea typeface="Arial" panose="020B0604020202020204" pitchFamily="34" charset="0"/>
                <a:cs typeface="Arial" panose="020B0604020202020204" pitchFamily="34" charset="0"/>
              </a:rPr>
              <a:t>Our vision </a:t>
            </a:r>
            <a:r>
              <a:rPr lang="en-GB" sz="1900" b="1">
                <a:solidFill>
                  <a:schemeClr val="bg1"/>
                </a:solidFill>
                <a:effectLst>
                  <a:outerShdw blurRad="50800" dist="38100" dir="2700000" algn="tl" rotWithShape="0">
                    <a:prstClr val="black">
                      <a:alpha val="40000"/>
                    </a:prstClr>
                  </a:outerShdw>
                </a:effectLst>
                <a:latin typeface="Arial" panose="020B0604020202020204" pitchFamily="34" charset="0"/>
                <a:ea typeface="Arial" panose="020B0604020202020204" pitchFamily="34" charset="0"/>
                <a:cs typeface="Arial" panose="020B0604020202020204" pitchFamily="34" charset="0"/>
              </a:rPr>
              <a:t>is that every child receives one daily meal in their place of education and that all those who have more than they need, share with those who lack even the most basic things.</a:t>
            </a:r>
          </a:p>
          <a:p>
            <a:pPr marL="457200"/>
            <a:endParaRPr lang="en-GB" sz="1900" b="1">
              <a:solidFill>
                <a:schemeClr val="bg1"/>
              </a:solidFill>
              <a:effectLst>
                <a:outerShdw blurRad="50800" dist="38100" dir="2700000" algn="tl" rotWithShape="0">
                  <a:prstClr val="black">
                    <a:alpha val="40000"/>
                  </a:prstClr>
                </a:outerShdw>
              </a:effectLst>
              <a:latin typeface="Arial" panose="020B0604020202020204" pitchFamily="34" charset="0"/>
              <a:ea typeface="Arial" panose="020B0604020202020204" pitchFamily="34" charset="0"/>
              <a:cs typeface="Arial" panose="020B0604020202020204" pitchFamily="34" charset="0"/>
            </a:endParaRPr>
          </a:p>
          <a:p>
            <a:pPr marL="457200"/>
            <a:r>
              <a:rPr lang="en-GB" sz="2000" b="1">
                <a:solidFill>
                  <a:schemeClr val="bg1"/>
                </a:solidFill>
                <a:latin typeface="Arial" panose="020B0604020202020204" pitchFamily="34" charset="0"/>
                <a:cs typeface="Arial" panose="020B0604020202020204" pitchFamily="34" charset="0"/>
              </a:rPr>
              <a:t>• </a:t>
            </a:r>
            <a:r>
              <a:rPr lang="en-GB" sz="1900" b="1">
                <a:solidFill>
                  <a:srgbClr val="F3A909"/>
                </a:solidFill>
                <a:effectLst>
                  <a:outerShdw blurRad="50800" dist="38100" dir="2700000" algn="tl" rotWithShape="0">
                    <a:prstClr val="black">
                      <a:alpha val="40000"/>
                    </a:prstClr>
                  </a:outerShdw>
                </a:effectLst>
                <a:latin typeface="Arial" panose="020B0604020202020204" pitchFamily="34" charset="0"/>
                <a:ea typeface="Arial" panose="020B0604020202020204" pitchFamily="34" charset="0"/>
                <a:cs typeface="Arial" panose="020B0604020202020204" pitchFamily="34" charset="0"/>
              </a:rPr>
              <a:t>Our mission </a:t>
            </a:r>
            <a:r>
              <a:rPr lang="en-GB" sz="1900" b="1">
                <a:solidFill>
                  <a:schemeClr val="bg1"/>
                </a:solidFill>
                <a:effectLst>
                  <a:outerShdw blurRad="50800" dist="38100" dir="2700000" algn="tl" rotWithShape="0">
                    <a:prstClr val="black">
                      <a:alpha val="40000"/>
                    </a:prstClr>
                  </a:outerShdw>
                </a:effectLst>
                <a:latin typeface="Arial" panose="020B0604020202020204" pitchFamily="34" charset="0"/>
                <a:ea typeface="Arial" panose="020B0604020202020204" pitchFamily="34" charset="0"/>
                <a:cs typeface="Arial" panose="020B0604020202020204" pitchFamily="34" charset="0"/>
              </a:rPr>
              <a:t>is to enable people to offer their money, goods, skills, time, or prayer, and through this involvement, provide the most effective help to those suffering the effects of extreme poverty in the world’s poorest communities.</a:t>
            </a:r>
            <a:endParaRPr lang="en-GB" sz="1900" b="1">
              <a:solidFill>
                <a:srgbClr val="FFCC00"/>
              </a:solidFill>
              <a:effectLst>
                <a:outerShdw blurRad="50800" dist="38100" dir="2700000" algn="tl" rotWithShape="0">
                  <a:prstClr val="black">
                    <a:alpha val="40000"/>
                  </a:prstClr>
                </a:outerShdw>
              </a:effectLst>
              <a:latin typeface="Arial" panose="020B0604020202020204" pitchFamily="34" charset="0"/>
              <a:ea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C56141A-593B-4A21-940E-295BCF1CFB31}"/>
              </a:ext>
            </a:extLst>
          </p:cNvPr>
          <p:cNvSpPr/>
          <p:nvPr/>
        </p:nvSpPr>
        <p:spPr>
          <a:xfrm>
            <a:off x="8878057" y="6661323"/>
            <a:ext cx="265943" cy="276999"/>
          </a:xfrm>
          <a:prstGeom prst="rect">
            <a:avLst/>
          </a:prstGeom>
        </p:spPr>
        <p:txBody>
          <a:bodyPr wrap="square">
            <a:spAutoFit/>
          </a:bodyPr>
          <a:lstStyle/>
          <a:p>
            <a:pPr>
              <a:spcAft>
                <a:spcPts val="0"/>
              </a:spcAft>
            </a:pPr>
            <a:r>
              <a:rPr lang="en-GB" sz="1200">
                <a:latin typeface="Arial" panose="020B0604020202020204" pitchFamily="34" charset="0"/>
                <a:ea typeface="Calibri" panose="020F0502020204030204" pitchFamily="34" charset="0"/>
                <a:cs typeface="Times New Roman" panose="02020603050405020304" pitchFamily="18" charset="0"/>
              </a:rPr>
              <a:t>5</a:t>
            </a:r>
          </a:p>
        </p:txBody>
      </p:sp>
      <p:pic>
        <p:nvPicPr>
          <p:cNvPr id="12" name="Picture 11">
            <a:extLst>
              <a:ext uri="{FF2B5EF4-FFF2-40B4-BE49-F238E27FC236}">
                <a16:creationId xmlns:a16="http://schemas.microsoft.com/office/drawing/2014/main" id="{E054DD5B-695C-4E0E-BC5F-A7946B98A15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65628"/>
          <a:stretch/>
        </p:blipFill>
        <p:spPr>
          <a:xfrm>
            <a:off x="7944465" y="75882"/>
            <a:ext cx="1065936" cy="628798"/>
          </a:xfrm>
          <a:prstGeom prst="rect">
            <a:avLst/>
          </a:prstGeom>
        </p:spPr>
      </p:pic>
    </p:spTree>
    <p:extLst>
      <p:ext uri="{BB962C8B-B14F-4D97-AF65-F5344CB8AC3E}">
        <p14:creationId xmlns:p14="http://schemas.microsoft.com/office/powerpoint/2010/main" val="2558441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5A5F22-1453-4548-B923-B47D971802E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7620"/>
            <a:ext cx="9144000" cy="6377133"/>
          </a:xfrm>
          <a:prstGeom prst="rect">
            <a:avLst/>
          </a:prstGeom>
        </p:spPr>
      </p:pic>
      <p:sp>
        <p:nvSpPr>
          <p:cNvPr id="20" name="Rectangle 19">
            <a:extLst>
              <a:ext uri="{FF2B5EF4-FFF2-40B4-BE49-F238E27FC236}">
                <a16:creationId xmlns:a16="http://schemas.microsoft.com/office/drawing/2014/main" id="{C3A6F02C-BB7A-4F88-A59D-141C4F660C86}"/>
              </a:ext>
            </a:extLst>
          </p:cNvPr>
          <p:cNvSpPr/>
          <p:nvPr/>
        </p:nvSpPr>
        <p:spPr>
          <a:xfrm>
            <a:off x="0" y="0"/>
            <a:ext cx="9144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32265" y="175953"/>
            <a:ext cx="7185803" cy="477054"/>
          </a:xfrm>
          <a:prstGeom prst="rect">
            <a:avLst/>
          </a:prstGeom>
          <a:noFill/>
        </p:spPr>
        <p:txBody>
          <a:bodyPr wrap="square" rtlCol="0">
            <a:spAutoFit/>
          </a:bodyPr>
          <a:lstStyle/>
          <a:p>
            <a:r>
              <a:rPr lang="en-GB" sz="2500">
                <a:solidFill>
                  <a:schemeClr val="bg1"/>
                </a:solidFill>
                <a:latin typeface="Arial" panose="020B0604020202020204" pitchFamily="34" charset="0"/>
                <a:cs typeface="Arial" panose="020B0604020202020204" pitchFamily="34" charset="0"/>
              </a:rPr>
              <a:t>Our values</a:t>
            </a:r>
          </a:p>
        </p:txBody>
      </p:sp>
      <p:grpSp>
        <p:nvGrpSpPr>
          <p:cNvPr id="5" name="Group 4">
            <a:extLst>
              <a:ext uri="{FF2B5EF4-FFF2-40B4-BE49-F238E27FC236}">
                <a16:creationId xmlns:a16="http://schemas.microsoft.com/office/drawing/2014/main" id="{50F524CA-D3B0-4AE5-AA0F-1BD7E9E05743}"/>
              </a:ext>
            </a:extLst>
          </p:cNvPr>
          <p:cNvGrpSpPr/>
          <p:nvPr/>
        </p:nvGrpSpPr>
        <p:grpSpPr>
          <a:xfrm>
            <a:off x="0" y="6240063"/>
            <a:ext cx="9149758" cy="643815"/>
            <a:chOff x="0" y="6240063"/>
            <a:chExt cx="9149758" cy="643815"/>
          </a:xfrm>
        </p:grpSpPr>
        <p:sp>
          <p:nvSpPr>
            <p:cNvPr id="18" name="Rectangle 17">
              <a:extLst>
                <a:ext uri="{FF2B5EF4-FFF2-40B4-BE49-F238E27FC236}">
                  <a16:creationId xmlns:a16="http://schemas.microsoft.com/office/drawing/2014/main" id="{D0D70A2B-F29A-40CF-AE23-982664FC4697}"/>
                </a:ext>
              </a:extLst>
            </p:cNvPr>
            <p:cNvSpPr/>
            <p:nvPr/>
          </p:nvSpPr>
          <p:spPr>
            <a:xfrm>
              <a:off x="0" y="6374921"/>
              <a:ext cx="9144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D975B5C-73F8-4ABF-88B3-29E28EB91C4A}"/>
                </a:ext>
              </a:extLst>
            </p:cNvPr>
            <p:cNvSpPr/>
            <p:nvPr/>
          </p:nvSpPr>
          <p:spPr>
            <a:xfrm>
              <a:off x="0" y="6240063"/>
              <a:ext cx="9149758"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ectangle 6">
            <a:extLst>
              <a:ext uri="{FF2B5EF4-FFF2-40B4-BE49-F238E27FC236}">
                <a16:creationId xmlns:a16="http://schemas.microsoft.com/office/drawing/2014/main" id="{A4E61F1E-9470-4001-B01D-99A0EBF4C0AE}"/>
              </a:ext>
            </a:extLst>
          </p:cNvPr>
          <p:cNvSpPr/>
          <p:nvPr/>
        </p:nvSpPr>
        <p:spPr>
          <a:xfrm>
            <a:off x="216310" y="4273359"/>
            <a:ext cx="8794091" cy="1899623"/>
          </a:xfrm>
          <a:prstGeom prst="rect">
            <a:avLst/>
          </a:prstGeom>
        </p:spPr>
        <p:txBody>
          <a:bodyPr wrap="square">
            <a:spAutoFit/>
          </a:bodyPr>
          <a:lstStyle/>
          <a:p>
            <a:pPr>
              <a:lnSpc>
                <a:spcPct val="150000"/>
              </a:lnSpc>
            </a:pPr>
            <a:r>
              <a:rPr lang="en-GB" sz="2130" b="1">
                <a:solidFill>
                  <a:schemeClr val="bg1"/>
                </a:solidFill>
                <a:latin typeface="Arial" panose="020B0604020202020204" pitchFamily="34" charset="0"/>
                <a:cs typeface="Arial" panose="020B0604020202020204" pitchFamily="34" charset="0"/>
              </a:rPr>
              <a:t>• We have confidence in the innate goodness of people.</a:t>
            </a:r>
          </a:p>
          <a:p>
            <a:pPr>
              <a:lnSpc>
                <a:spcPct val="150000"/>
              </a:lnSpc>
            </a:pPr>
            <a:r>
              <a:rPr lang="en-GB" sz="2130" b="1">
                <a:solidFill>
                  <a:schemeClr val="bg1"/>
                </a:solidFill>
                <a:latin typeface="Arial" panose="020B0604020202020204" pitchFamily="34" charset="0"/>
                <a:cs typeface="Arial" panose="020B0604020202020204" pitchFamily="34" charset="0"/>
              </a:rPr>
              <a:t>• We respect the dignity of every human being and family life.</a:t>
            </a:r>
          </a:p>
          <a:p>
            <a:pPr>
              <a:lnSpc>
                <a:spcPct val="150000"/>
              </a:lnSpc>
            </a:pPr>
            <a:r>
              <a:rPr lang="en-GB" sz="2130" b="1">
                <a:solidFill>
                  <a:schemeClr val="bg1"/>
                </a:solidFill>
                <a:latin typeface="Arial" panose="020B0604020202020204" pitchFamily="34" charset="0"/>
                <a:cs typeface="Arial" panose="020B0604020202020204" pitchFamily="34" charset="0"/>
              </a:rPr>
              <a:t>• We believe in good stewardship of the resources entrusted to us.</a:t>
            </a:r>
          </a:p>
          <a:p>
            <a:pPr>
              <a:lnSpc>
                <a:spcPct val="150000"/>
              </a:lnSpc>
            </a:pPr>
            <a:endParaRPr lang="en-GB" sz="300" b="1">
              <a:solidFill>
                <a:srgbClr val="FFFF00"/>
              </a:solidFill>
              <a:latin typeface="Arial" panose="020B0604020202020204" pitchFamily="34" charset="0"/>
              <a:cs typeface="Arial" panose="020B0604020202020204" pitchFamily="34" charset="0"/>
            </a:endParaRPr>
          </a:p>
          <a:p>
            <a:pPr>
              <a:lnSpc>
                <a:spcPct val="150000"/>
              </a:lnSpc>
            </a:pPr>
            <a:r>
              <a:rPr lang="en-GB" sz="1300">
                <a:solidFill>
                  <a:srgbClr val="F3A909"/>
                </a:solidFill>
                <a:latin typeface="Arial" panose="020B0604020202020204" pitchFamily="34" charset="0"/>
                <a:cs typeface="Arial" panose="020B0604020202020204" pitchFamily="34" charset="0"/>
              </a:rPr>
              <a:t>View Mary’s Meals’ full statement of values here: </a:t>
            </a:r>
            <a:r>
              <a:rPr lang="en-GB" sz="1300">
                <a:solidFill>
                  <a:srgbClr val="019CDC"/>
                </a:solidFill>
                <a:latin typeface="Arial" panose="020B0604020202020204" pitchFamily="34" charset="0"/>
                <a:cs typeface="Arial" panose="020B0604020202020204" pitchFamily="34" charset="0"/>
                <a:hlinkClick r:id="rId4"/>
              </a:rPr>
              <a:t>Statement of Values</a:t>
            </a:r>
            <a:endParaRPr lang="en-GB" sz="1300">
              <a:solidFill>
                <a:srgbClr val="019CDC"/>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903BEEE8-5331-45C4-8D10-D0EDF07DBD60}"/>
              </a:ext>
            </a:extLst>
          </p:cNvPr>
          <p:cNvSpPr/>
          <p:nvPr/>
        </p:nvSpPr>
        <p:spPr>
          <a:xfrm>
            <a:off x="8847933" y="6502869"/>
            <a:ext cx="265943" cy="276999"/>
          </a:xfrm>
          <a:prstGeom prst="rect">
            <a:avLst/>
          </a:prstGeom>
        </p:spPr>
        <p:txBody>
          <a:bodyPr wrap="square">
            <a:spAutoFit/>
          </a:bodyPr>
          <a:lstStyle/>
          <a:p>
            <a:pPr>
              <a:spcAft>
                <a:spcPts val="0"/>
              </a:spcAft>
            </a:pPr>
            <a:r>
              <a:rPr lang="en-GB" sz="1200">
                <a:latin typeface="Arial" panose="020B0604020202020204" pitchFamily="34" charset="0"/>
                <a:ea typeface="Calibri" panose="020F0502020204030204" pitchFamily="34" charset="0"/>
                <a:cs typeface="Times New Roman" panose="02020603050405020304" pitchFamily="18" charset="0"/>
              </a:rPr>
              <a:t>6</a:t>
            </a:r>
          </a:p>
        </p:txBody>
      </p:sp>
      <p:pic>
        <p:nvPicPr>
          <p:cNvPr id="12" name="Picture 11">
            <a:extLst>
              <a:ext uri="{FF2B5EF4-FFF2-40B4-BE49-F238E27FC236}">
                <a16:creationId xmlns:a16="http://schemas.microsoft.com/office/drawing/2014/main" id="{F5BAB9A7-B737-4FA5-ABBB-2CC624804B0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l="65628"/>
          <a:stretch/>
        </p:blipFill>
        <p:spPr>
          <a:xfrm>
            <a:off x="7944465" y="75882"/>
            <a:ext cx="1065936" cy="628798"/>
          </a:xfrm>
          <a:prstGeom prst="rect">
            <a:avLst/>
          </a:prstGeom>
        </p:spPr>
      </p:pic>
    </p:spTree>
    <p:extLst>
      <p:ext uri="{BB962C8B-B14F-4D97-AF65-F5344CB8AC3E}">
        <p14:creationId xmlns:p14="http://schemas.microsoft.com/office/powerpoint/2010/main" val="3092503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3A6F02C-BB7A-4F88-A59D-141C4F660C86}"/>
              </a:ext>
            </a:extLst>
          </p:cNvPr>
          <p:cNvSpPr/>
          <p:nvPr/>
        </p:nvSpPr>
        <p:spPr>
          <a:xfrm>
            <a:off x="0" y="0"/>
            <a:ext cx="9144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32265" y="175953"/>
            <a:ext cx="7185803" cy="477054"/>
          </a:xfrm>
          <a:prstGeom prst="rect">
            <a:avLst/>
          </a:prstGeom>
          <a:noFill/>
        </p:spPr>
        <p:txBody>
          <a:bodyPr wrap="square" rtlCol="0">
            <a:spAutoFit/>
          </a:bodyPr>
          <a:lstStyle/>
          <a:p>
            <a:r>
              <a:rPr lang="en-GB" sz="2500">
                <a:solidFill>
                  <a:schemeClr val="bg1"/>
                </a:solidFill>
                <a:latin typeface="Arial" panose="020B0604020202020204" pitchFamily="34" charset="0"/>
                <a:cs typeface="Arial" panose="020B0604020202020204" pitchFamily="34" charset="0"/>
              </a:rPr>
              <a:t>About the Mary’s Meals movement</a:t>
            </a:r>
          </a:p>
        </p:txBody>
      </p:sp>
      <p:grpSp>
        <p:nvGrpSpPr>
          <p:cNvPr id="5" name="Group 4">
            <a:extLst>
              <a:ext uri="{FF2B5EF4-FFF2-40B4-BE49-F238E27FC236}">
                <a16:creationId xmlns:a16="http://schemas.microsoft.com/office/drawing/2014/main" id="{50F524CA-D3B0-4AE5-AA0F-1BD7E9E05743}"/>
              </a:ext>
            </a:extLst>
          </p:cNvPr>
          <p:cNvGrpSpPr/>
          <p:nvPr/>
        </p:nvGrpSpPr>
        <p:grpSpPr>
          <a:xfrm>
            <a:off x="-2879" y="6209104"/>
            <a:ext cx="9149758" cy="643815"/>
            <a:chOff x="0" y="6240063"/>
            <a:chExt cx="9149758" cy="643815"/>
          </a:xfrm>
        </p:grpSpPr>
        <p:sp>
          <p:nvSpPr>
            <p:cNvPr id="18" name="Rectangle 17">
              <a:extLst>
                <a:ext uri="{FF2B5EF4-FFF2-40B4-BE49-F238E27FC236}">
                  <a16:creationId xmlns:a16="http://schemas.microsoft.com/office/drawing/2014/main" id="{D0D70A2B-F29A-40CF-AE23-982664FC4697}"/>
                </a:ext>
              </a:extLst>
            </p:cNvPr>
            <p:cNvSpPr/>
            <p:nvPr/>
          </p:nvSpPr>
          <p:spPr>
            <a:xfrm>
              <a:off x="0" y="6374921"/>
              <a:ext cx="9144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D975B5C-73F8-4ABF-88B3-29E28EB91C4A}"/>
                </a:ext>
              </a:extLst>
            </p:cNvPr>
            <p:cNvSpPr/>
            <p:nvPr/>
          </p:nvSpPr>
          <p:spPr>
            <a:xfrm>
              <a:off x="0" y="6240063"/>
              <a:ext cx="9149758"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extLst>
              <a:ext uri="{FF2B5EF4-FFF2-40B4-BE49-F238E27FC236}">
                <a16:creationId xmlns:a16="http://schemas.microsoft.com/office/drawing/2014/main" id="{09F77311-3707-4620-8B35-535EC21C6FCB}"/>
              </a:ext>
            </a:extLst>
          </p:cNvPr>
          <p:cNvSpPr/>
          <p:nvPr/>
        </p:nvSpPr>
        <p:spPr>
          <a:xfrm>
            <a:off x="163578" y="952330"/>
            <a:ext cx="4289264" cy="5412892"/>
          </a:xfrm>
          <a:prstGeom prst="rect">
            <a:avLst/>
          </a:prstGeom>
        </p:spPr>
        <p:txBody>
          <a:bodyPr wrap="square">
            <a:spAutoFit/>
          </a:bodyPr>
          <a:lstStyle/>
          <a:p>
            <a:pPr>
              <a:lnSpc>
                <a:spcPts val="1600"/>
              </a:lnSpc>
              <a:spcAft>
                <a:spcPts val="0"/>
              </a:spcAft>
            </a:pPr>
            <a:r>
              <a:rPr lang="en-GB" sz="1270" dirty="0">
                <a:latin typeface="Arial" panose="020B0604020202020204" pitchFamily="34" charset="0"/>
                <a:ea typeface="Calibri" panose="020F0502020204030204" pitchFamily="34" charset="0"/>
                <a:cs typeface="Arial" panose="020B0604020202020204" pitchFamily="34" charset="0"/>
              </a:rPr>
              <a:t>Mary’s Meals is a global movement that sets up school feeding projects in some of the world’s poorest communities, where poverty and hunger prevent children from gaining an education.</a:t>
            </a:r>
            <a:endParaRPr lang="en-GB" sz="1270" dirty="0">
              <a:latin typeface="Arial" panose="020B0604020202020204" pitchFamily="34" charset="0"/>
              <a:ea typeface="Calibri" panose="020F0502020204030204" pitchFamily="34" charset="0"/>
              <a:cs typeface="Times New Roman" panose="02020603050405020304" pitchFamily="18" charset="0"/>
            </a:endParaRPr>
          </a:p>
          <a:p>
            <a:pPr>
              <a:lnSpc>
                <a:spcPts val="1600"/>
              </a:lnSpc>
              <a:spcAft>
                <a:spcPts val="0"/>
              </a:spcAft>
            </a:pPr>
            <a:r>
              <a:rPr lang="en-GB" sz="1270" dirty="0">
                <a:latin typeface="Arial" panose="020B0604020202020204" pitchFamily="34" charset="0"/>
                <a:ea typeface="Calibri" panose="020F0502020204030204" pitchFamily="34" charset="0"/>
                <a:cs typeface="Arial" panose="020B0604020202020204" pitchFamily="34" charset="0"/>
              </a:rPr>
              <a:t> </a:t>
            </a:r>
            <a:endParaRPr lang="en-GB" sz="1270" dirty="0">
              <a:latin typeface="Arial" panose="020B0604020202020204" pitchFamily="34" charset="0"/>
              <a:ea typeface="Calibri" panose="020F0502020204030204" pitchFamily="34" charset="0"/>
              <a:cs typeface="Times New Roman" panose="02020603050405020304" pitchFamily="18" charset="0"/>
            </a:endParaRPr>
          </a:p>
          <a:p>
            <a:pPr>
              <a:lnSpc>
                <a:spcPts val="1600"/>
              </a:lnSpc>
              <a:spcAft>
                <a:spcPts val="0"/>
              </a:spcAft>
            </a:pPr>
            <a:r>
              <a:rPr lang="en-GB" sz="1270" dirty="0">
                <a:latin typeface="Arial" panose="020B0604020202020204" pitchFamily="34" charset="0"/>
                <a:ea typeface="Calibri" panose="020F0502020204030204" pitchFamily="34" charset="0"/>
                <a:cs typeface="Arial" panose="020B0604020202020204" pitchFamily="34" charset="0"/>
              </a:rPr>
              <a:t>Our idea is a simple one that works. We provide one daily meal in a place of learning in order to attract chronically poor children into the classroom, where they receive an education that can, in the future, be their ladder out of poverty.</a:t>
            </a:r>
            <a:endParaRPr lang="en-GB" sz="1270" dirty="0">
              <a:latin typeface="Arial" panose="020B0604020202020204" pitchFamily="34" charset="0"/>
              <a:ea typeface="Calibri" panose="020F0502020204030204" pitchFamily="34" charset="0"/>
              <a:cs typeface="Times New Roman" panose="02020603050405020304" pitchFamily="18" charset="0"/>
            </a:endParaRPr>
          </a:p>
          <a:p>
            <a:pPr>
              <a:lnSpc>
                <a:spcPts val="1600"/>
              </a:lnSpc>
              <a:spcAft>
                <a:spcPts val="0"/>
              </a:spcAft>
            </a:pPr>
            <a:r>
              <a:rPr lang="en-GB" sz="1270" dirty="0">
                <a:latin typeface="Arial" panose="020B0604020202020204" pitchFamily="34" charset="0"/>
                <a:ea typeface="Calibri" panose="020F0502020204030204" pitchFamily="34" charset="0"/>
                <a:cs typeface="Arial" panose="020B0604020202020204" pitchFamily="34" charset="0"/>
              </a:rPr>
              <a:t> </a:t>
            </a:r>
            <a:endParaRPr lang="en-GB" sz="1270" dirty="0">
              <a:latin typeface="Arial" panose="020B0604020202020204" pitchFamily="34" charset="0"/>
              <a:ea typeface="Calibri" panose="020F0502020204030204" pitchFamily="34" charset="0"/>
              <a:cs typeface="Times New Roman" panose="02020603050405020304" pitchFamily="18" charset="0"/>
            </a:endParaRPr>
          </a:p>
          <a:p>
            <a:pPr>
              <a:lnSpc>
                <a:spcPts val="1600"/>
              </a:lnSpc>
              <a:spcAft>
                <a:spcPts val="0"/>
              </a:spcAft>
            </a:pPr>
            <a:r>
              <a:rPr lang="en-GB" sz="1270" dirty="0">
                <a:latin typeface="Arial" panose="020B0604020202020204" pitchFamily="34" charset="0"/>
                <a:ea typeface="Calibri" panose="020F0502020204030204" pitchFamily="34" charset="0"/>
                <a:cs typeface="Arial" panose="020B0604020202020204" pitchFamily="34" charset="0"/>
              </a:rPr>
              <a:t>The Mary’s Meals campaign was born in 2002 when Magnus MacFarlane-Barrow, from </a:t>
            </a:r>
            <a:r>
              <a:rPr lang="en-GB" sz="1270" dirty="0" err="1">
                <a:latin typeface="Arial" panose="020B0604020202020204" pitchFamily="34" charset="0"/>
                <a:ea typeface="Calibri" panose="020F0502020204030204" pitchFamily="34" charset="0"/>
                <a:cs typeface="Arial" panose="020B0604020202020204" pitchFamily="34" charset="0"/>
              </a:rPr>
              <a:t>Dalmally</a:t>
            </a:r>
            <a:r>
              <a:rPr lang="en-GB" sz="1270" dirty="0">
                <a:latin typeface="Arial" panose="020B0604020202020204" pitchFamily="34" charset="0"/>
                <a:ea typeface="Calibri" panose="020F0502020204030204" pitchFamily="34" charset="0"/>
                <a:cs typeface="Arial" panose="020B0604020202020204" pitchFamily="34" charset="0"/>
              </a:rPr>
              <a:t> in Argyll, visited Malawi during a famine and met a mother dying from AIDS. When Magnus asked her eldest son Edward what his dreams were in life, he replied simply: “I want to have enough food to eat and to go to school one day.”</a:t>
            </a:r>
            <a:endParaRPr lang="en-GB" sz="1270" dirty="0">
              <a:latin typeface="Arial" panose="020B0604020202020204" pitchFamily="34" charset="0"/>
              <a:ea typeface="Calibri" panose="020F0502020204030204" pitchFamily="34" charset="0"/>
              <a:cs typeface="Times New Roman" panose="02020603050405020304" pitchFamily="18" charset="0"/>
            </a:endParaRPr>
          </a:p>
          <a:p>
            <a:pPr>
              <a:lnSpc>
                <a:spcPts val="1600"/>
              </a:lnSpc>
              <a:spcAft>
                <a:spcPts val="0"/>
              </a:spcAft>
            </a:pPr>
            <a:r>
              <a:rPr lang="en-GB" sz="1270" dirty="0">
                <a:latin typeface="Arial" panose="020B0604020202020204" pitchFamily="34" charset="0"/>
                <a:ea typeface="Calibri" panose="020F0502020204030204" pitchFamily="34" charset="0"/>
                <a:cs typeface="Arial" panose="020B0604020202020204" pitchFamily="34" charset="0"/>
              </a:rPr>
              <a:t> </a:t>
            </a:r>
            <a:endParaRPr lang="en-GB" sz="1270" dirty="0">
              <a:latin typeface="Arial" panose="020B0604020202020204" pitchFamily="34" charset="0"/>
              <a:ea typeface="Calibri" panose="020F0502020204030204" pitchFamily="34" charset="0"/>
              <a:cs typeface="Times New Roman" panose="02020603050405020304" pitchFamily="18" charset="0"/>
            </a:endParaRPr>
          </a:p>
          <a:p>
            <a:pPr>
              <a:lnSpc>
                <a:spcPts val="1600"/>
              </a:lnSpc>
              <a:spcAft>
                <a:spcPts val="0"/>
              </a:spcAft>
            </a:pPr>
            <a:r>
              <a:rPr lang="en-GB" sz="1270" dirty="0">
                <a:latin typeface="Arial" panose="020B0604020202020204" pitchFamily="34" charset="0"/>
                <a:ea typeface="Calibri" panose="020F0502020204030204" pitchFamily="34" charset="0"/>
                <a:cs typeface="Arial" panose="020B0604020202020204" pitchFamily="34" charset="0"/>
              </a:rPr>
              <a:t>That moment was a key part of the inspiration which led to the founding of Mary’s Meals, which began by feeding just 200 children in Malawi in 2002. Today, 20 years later, we feed 2,058,099 hungry children every school day across four continents. The average worldwide cost for us to feed a child for a whole school year is just £15.90.</a:t>
            </a:r>
            <a:endParaRPr lang="en-GB" sz="1270" dirty="0">
              <a:latin typeface="Arial" panose="020B0604020202020204" pitchFamily="34" charset="0"/>
              <a:ea typeface="Calibri" panose="020F0502020204030204" pitchFamily="34" charset="0"/>
              <a:cs typeface="Times New Roman" panose="02020603050405020304" pitchFamily="18" charset="0"/>
            </a:endParaRPr>
          </a:p>
          <a:p>
            <a:pPr>
              <a:lnSpc>
                <a:spcPts val="1600"/>
              </a:lnSpc>
              <a:spcAft>
                <a:spcPts val="0"/>
              </a:spcAft>
            </a:pPr>
            <a:r>
              <a:rPr lang="en-GB" sz="1270" dirty="0">
                <a:latin typeface="Arial" panose="020B0604020202020204" pitchFamily="34" charset="0"/>
                <a:ea typeface="Calibri" panose="020F0502020204030204" pitchFamily="34" charset="0"/>
                <a:cs typeface="Arial" panose="020B0604020202020204" pitchFamily="34" charset="0"/>
              </a:rPr>
              <a:t> </a:t>
            </a:r>
            <a:endParaRPr lang="en-GB" sz="1270" dirty="0">
              <a:latin typeface="Arial" panose="020B060402020202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BECA0E87-9264-4E72-B32C-4FBAE15F0D37}"/>
              </a:ext>
            </a:extLst>
          </p:cNvPr>
          <p:cNvSpPr/>
          <p:nvPr/>
        </p:nvSpPr>
        <p:spPr>
          <a:xfrm>
            <a:off x="4452842" y="952330"/>
            <a:ext cx="4560427" cy="5016758"/>
          </a:xfrm>
          <a:prstGeom prst="rect">
            <a:avLst/>
          </a:prstGeom>
        </p:spPr>
        <p:txBody>
          <a:bodyPr wrap="square">
            <a:spAutoFit/>
          </a:bodyPr>
          <a:lstStyle/>
          <a:p>
            <a:pPr>
              <a:lnSpc>
                <a:spcPts val="1600"/>
              </a:lnSpc>
              <a:spcAft>
                <a:spcPts val="0"/>
              </a:spcAft>
            </a:pPr>
            <a:r>
              <a:rPr lang="en-GB" sz="1270" dirty="0">
                <a:latin typeface="Arial" panose="020B0604020202020204" pitchFamily="34" charset="0"/>
                <a:ea typeface="Calibri" panose="020F0502020204030204" pitchFamily="34" charset="0"/>
                <a:cs typeface="Arial" panose="020B0604020202020204" pitchFamily="34" charset="0"/>
              </a:rPr>
              <a:t>Where Mary’s Meals is provided, there is a rise in school enrolment, attainment and attendance. Wherever possible, Mary's Meals uses locally grown food to support the local economy and help smallholder farmers.</a:t>
            </a:r>
            <a:endParaRPr lang="en-GB" sz="1270" dirty="0">
              <a:latin typeface="Arial" panose="020B0604020202020204" pitchFamily="34" charset="0"/>
              <a:ea typeface="Calibri" panose="020F0502020204030204" pitchFamily="34" charset="0"/>
              <a:cs typeface="Times New Roman" panose="02020603050405020304" pitchFamily="18" charset="0"/>
            </a:endParaRPr>
          </a:p>
          <a:p>
            <a:pPr>
              <a:lnSpc>
                <a:spcPts val="1600"/>
              </a:lnSpc>
              <a:spcAft>
                <a:spcPts val="0"/>
              </a:spcAft>
            </a:pPr>
            <a:r>
              <a:rPr lang="en-GB" sz="1270" dirty="0">
                <a:latin typeface="Arial" panose="020B0604020202020204" pitchFamily="34" charset="0"/>
                <a:ea typeface="Calibri" panose="020F0502020204030204" pitchFamily="34" charset="0"/>
                <a:cs typeface="Arial" panose="020B0604020202020204" pitchFamily="34" charset="0"/>
              </a:rPr>
              <a:t> </a:t>
            </a:r>
            <a:endParaRPr lang="en-GB" sz="1270" dirty="0">
              <a:latin typeface="Arial" panose="020B0604020202020204" pitchFamily="34" charset="0"/>
              <a:ea typeface="Calibri" panose="020F0502020204030204" pitchFamily="34" charset="0"/>
              <a:cs typeface="Times New Roman" panose="02020603050405020304" pitchFamily="18" charset="0"/>
            </a:endParaRPr>
          </a:p>
          <a:p>
            <a:pPr>
              <a:lnSpc>
                <a:spcPts val="1600"/>
              </a:lnSpc>
              <a:spcAft>
                <a:spcPts val="0"/>
              </a:spcAft>
            </a:pPr>
            <a:r>
              <a:rPr lang="en-GB" sz="1270" dirty="0">
                <a:latin typeface="Arial" panose="020B0604020202020204" pitchFamily="34" charset="0"/>
                <a:ea typeface="Calibri" panose="020F0502020204030204" pitchFamily="34" charset="0"/>
                <a:cs typeface="Arial" panose="020B0604020202020204" pitchFamily="34" charset="0"/>
              </a:rPr>
              <a:t>We work extremely hard to keep our running costs low and to ensure that at least 93% of donations goes directly on our charitable activities. This is only possible because most of our work is done by an army of dedicated volunteers all over the world, who carry out lots of little acts of love on behalf of Mary’s Meals.</a:t>
            </a:r>
            <a:endParaRPr lang="en-GB" sz="1270" dirty="0">
              <a:latin typeface="Arial" panose="020B0604020202020204" pitchFamily="34" charset="0"/>
              <a:ea typeface="Calibri" panose="020F0502020204030204" pitchFamily="34" charset="0"/>
              <a:cs typeface="Times New Roman" panose="02020603050405020304" pitchFamily="18" charset="0"/>
            </a:endParaRPr>
          </a:p>
          <a:p>
            <a:pPr>
              <a:lnSpc>
                <a:spcPts val="1600"/>
              </a:lnSpc>
              <a:spcAft>
                <a:spcPts val="0"/>
              </a:spcAft>
            </a:pPr>
            <a:endParaRPr lang="en-GB" sz="1270" dirty="0">
              <a:latin typeface="Arial" panose="020B0604020202020204" pitchFamily="34" charset="0"/>
              <a:ea typeface="Calibri" panose="020F0502020204030204" pitchFamily="34" charset="0"/>
              <a:cs typeface="Arial" panose="020B0604020202020204" pitchFamily="34" charset="0"/>
            </a:endParaRPr>
          </a:p>
          <a:p>
            <a:pPr>
              <a:lnSpc>
                <a:spcPts val="1600"/>
              </a:lnSpc>
              <a:spcAft>
                <a:spcPts val="0"/>
              </a:spcAft>
            </a:pPr>
            <a:r>
              <a:rPr lang="en-GB" sz="1270" dirty="0">
                <a:latin typeface="Arial" panose="020B0604020202020204" pitchFamily="34" charset="0"/>
                <a:ea typeface="Calibri" panose="020F0502020204030204" pitchFamily="34" charset="0"/>
                <a:cs typeface="Arial" panose="020B0604020202020204" pitchFamily="34" charset="0"/>
              </a:rPr>
              <a:t>Having been inspired, in part, by our founder’s Catholic faith, this work is named in honour of Mary, the mother of Jesus, who brought up her own child in poverty. We consist of, respect and reach out to people of all faiths and none.</a:t>
            </a:r>
            <a:endParaRPr lang="en-GB" sz="1270" dirty="0">
              <a:latin typeface="Arial" panose="020B0604020202020204" pitchFamily="34" charset="0"/>
              <a:ea typeface="Calibri" panose="020F0502020204030204" pitchFamily="34" charset="0"/>
              <a:cs typeface="Times New Roman" panose="02020603050405020304" pitchFamily="18" charset="0"/>
            </a:endParaRPr>
          </a:p>
          <a:p>
            <a:pPr>
              <a:lnSpc>
                <a:spcPts val="1600"/>
              </a:lnSpc>
              <a:spcAft>
                <a:spcPts val="0"/>
              </a:spcAft>
            </a:pPr>
            <a:r>
              <a:rPr lang="en-GB" sz="1270" dirty="0">
                <a:latin typeface="Arial" panose="020B0604020202020204" pitchFamily="34" charset="0"/>
                <a:ea typeface="Calibri" panose="020F0502020204030204" pitchFamily="34" charset="0"/>
                <a:cs typeface="Arial" panose="020B0604020202020204" pitchFamily="34" charset="0"/>
              </a:rPr>
              <a:t> </a:t>
            </a:r>
            <a:endParaRPr lang="en-GB" sz="1270" dirty="0">
              <a:latin typeface="Arial" panose="020B0604020202020204" pitchFamily="34" charset="0"/>
              <a:ea typeface="Calibri" panose="020F0502020204030204" pitchFamily="34" charset="0"/>
              <a:cs typeface="Times New Roman" panose="02020603050405020304" pitchFamily="18" charset="0"/>
            </a:endParaRPr>
          </a:p>
          <a:p>
            <a:pPr>
              <a:lnSpc>
                <a:spcPts val="1600"/>
              </a:lnSpc>
              <a:spcAft>
                <a:spcPts val="0"/>
              </a:spcAft>
            </a:pPr>
            <a:r>
              <a:rPr lang="en-GB" sz="1270" dirty="0">
                <a:latin typeface="Arial" panose="020B0604020202020204" pitchFamily="34" charset="0"/>
                <a:ea typeface="Calibri" panose="020F0502020204030204" pitchFamily="34" charset="0"/>
                <a:cs typeface="Arial" panose="020B0604020202020204" pitchFamily="34" charset="0"/>
              </a:rPr>
              <a:t>Counting on support from around the globe, Mary’s Meals has registered national affiliate organisations, which raise awareness of our work, in more than 19 countries around the world. Funds raised by affiliates, including from Mary’s Meals UK, are passed to Mary’s Meals International, the organisation which co-ordinates our movement and directly manages the delivery of our school feeding programmes.</a:t>
            </a:r>
            <a:endParaRPr lang="en-GB" sz="1270" dirty="0">
              <a:latin typeface="Arial" panose="020B060402020202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7956D3BB-20BB-45EC-AF30-000E9D7FE057}"/>
              </a:ext>
            </a:extLst>
          </p:cNvPr>
          <p:cNvSpPr/>
          <p:nvPr/>
        </p:nvSpPr>
        <p:spPr>
          <a:xfrm>
            <a:off x="8847933" y="6502869"/>
            <a:ext cx="265943" cy="276999"/>
          </a:xfrm>
          <a:prstGeom prst="rect">
            <a:avLst/>
          </a:prstGeom>
        </p:spPr>
        <p:txBody>
          <a:bodyPr wrap="square">
            <a:spAutoFit/>
          </a:bodyPr>
          <a:lstStyle/>
          <a:p>
            <a:pPr>
              <a:spcAft>
                <a:spcPts val="0"/>
              </a:spcAft>
            </a:pPr>
            <a:r>
              <a:rPr lang="en-GB" sz="1200">
                <a:latin typeface="Arial" panose="020B0604020202020204" pitchFamily="34" charset="0"/>
                <a:ea typeface="Calibri" panose="020F0502020204030204" pitchFamily="34" charset="0"/>
                <a:cs typeface="Times New Roman" panose="02020603050405020304" pitchFamily="18" charset="0"/>
              </a:rPr>
              <a:t>7</a:t>
            </a:r>
          </a:p>
        </p:txBody>
      </p:sp>
      <p:pic>
        <p:nvPicPr>
          <p:cNvPr id="13" name="Picture 12">
            <a:extLst>
              <a:ext uri="{FF2B5EF4-FFF2-40B4-BE49-F238E27FC236}">
                <a16:creationId xmlns:a16="http://schemas.microsoft.com/office/drawing/2014/main" id="{B4372A3C-F104-48E9-A5C5-BD021AF3EE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65628"/>
          <a:stretch/>
        </p:blipFill>
        <p:spPr>
          <a:xfrm>
            <a:off x="7944465" y="75882"/>
            <a:ext cx="1065936" cy="628798"/>
          </a:xfrm>
          <a:prstGeom prst="rect">
            <a:avLst/>
          </a:prstGeom>
        </p:spPr>
      </p:pic>
    </p:spTree>
    <p:extLst>
      <p:ext uri="{BB962C8B-B14F-4D97-AF65-F5344CB8AC3E}">
        <p14:creationId xmlns:p14="http://schemas.microsoft.com/office/powerpoint/2010/main" val="3924651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53798-DCF9-48E7-9AA9-557B36A9C509}"/>
              </a:ext>
            </a:extLst>
          </p:cNvPr>
          <p:cNvSpPr>
            <a:spLocks noGrp="1"/>
          </p:cNvSpPr>
          <p:nvPr>
            <p:ph type="title"/>
          </p:nvPr>
        </p:nvSpPr>
        <p:spPr/>
        <p:txBody>
          <a:bodyPr/>
          <a:lstStyle/>
          <a:p>
            <a:endParaRPr lang="en-GB"/>
          </a:p>
        </p:txBody>
      </p:sp>
      <p:grpSp>
        <p:nvGrpSpPr>
          <p:cNvPr id="5" name="Group 4">
            <a:extLst>
              <a:ext uri="{FF2B5EF4-FFF2-40B4-BE49-F238E27FC236}">
                <a16:creationId xmlns:a16="http://schemas.microsoft.com/office/drawing/2014/main" id="{B6897A49-F0AC-4716-A492-222B91D0CC89}"/>
              </a:ext>
            </a:extLst>
          </p:cNvPr>
          <p:cNvGrpSpPr/>
          <p:nvPr/>
        </p:nvGrpSpPr>
        <p:grpSpPr>
          <a:xfrm>
            <a:off x="0" y="6229211"/>
            <a:ext cx="9149758" cy="643815"/>
            <a:chOff x="0" y="6240063"/>
            <a:chExt cx="9149758" cy="643815"/>
          </a:xfrm>
        </p:grpSpPr>
        <p:sp>
          <p:nvSpPr>
            <p:cNvPr id="6" name="Rectangle 5">
              <a:extLst>
                <a:ext uri="{FF2B5EF4-FFF2-40B4-BE49-F238E27FC236}">
                  <a16:creationId xmlns:a16="http://schemas.microsoft.com/office/drawing/2014/main" id="{67F1614E-45E8-4E26-80FC-6633975B6183}"/>
                </a:ext>
              </a:extLst>
            </p:cNvPr>
            <p:cNvSpPr/>
            <p:nvPr/>
          </p:nvSpPr>
          <p:spPr>
            <a:xfrm>
              <a:off x="0" y="6374921"/>
              <a:ext cx="9144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r>
                <a:rPr lang="en-GB" sz="1200">
                  <a:solidFill>
                    <a:schemeClr val="tx1"/>
                  </a:solidFill>
                  <a:latin typeface="Arial" panose="020B0604020202020204" pitchFamily="34" charset="0"/>
                  <a:cs typeface="Arial" panose="020B0604020202020204" pitchFamily="34" charset="0"/>
                </a:rPr>
                <a:t>8</a:t>
              </a:r>
            </a:p>
          </p:txBody>
        </p:sp>
        <p:sp>
          <p:nvSpPr>
            <p:cNvPr id="7" name="Rectangle 6">
              <a:extLst>
                <a:ext uri="{FF2B5EF4-FFF2-40B4-BE49-F238E27FC236}">
                  <a16:creationId xmlns:a16="http://schemas.microsoft.com/office/drawing/2014/main" id="{8A18D3E8-7633-4049-A519-2FEE2236BAE3}"/>
                </a:ext>
              </a:extLst>
            </p:cNvPr>
            <p:cNvSpPr/>
            <p:nvPr/>
          </p:nvSpPr>
          <p:spPr>
            <a:xfrm>
              <a:off x="0" y="6240063"/>
              <a:ext cx="9149758"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Content Placeholder 9">
            <a:extLst>
              <a:ext uri="{FF2B5EF4-FFF2-40B4-BE49-F238E27FC236}">
                <a16:creationId xmlns:a16="http://schemas.microsoft.com/office/drawing/2014/main" id="{FA1F267A-B0C7-44E8-8A29-0DF4508689A9}"/>
              </a:ext>
            </a:extLst>
          </p:cNvPr>
          <p:cNvPicPr>
            <a:picLocks noGrp="1" noChangeAspect="1"/>
          </p:cNvPicPr>
          <p:nvPr>
            <p:ph idx="1"/>
          </p:nvPr>
        </p:nvPicPr>
        <p:blipFill>
          <a:blip r:embed="rId2"/>
          <a:srcRect/>
          <a:stretch/>
        </p:blipFill>
        <p:spPr>
          <a:xfrm>
            <a:off x="0" y="-56139"/>
            <a:ext cx="9144000" cy="6285349"/>
          </a:xfrm>
        </p:spPr>
      </p:pic>
    </p:spTree>
    <p:extLst>
      <p:ext uri="{BB962C8B-B14F-4D97-AF65-F5344CB8AC3E}">
        <p14:creationId xmlns:p14="http://schemas.microsoft.com/office/powerpoint/2010/main" val="826603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0A2C9C-4390-4099-8F2D-FF401FB53FE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730871" y="717669"/>
            <a:ext cx="5413129" cy="5624921"/>
          </a:xfrm>
          <a:prstGeom prst="rect">
            <a:avLst/>
          </a:prstGeom>
        </p:spPr>
      </p:pic>
      <p:sp>
        <p:nvSpPr>
          <p:cNvPr id="20" name="Rectangle 19">
            <a:extLst>
              <a:ext uri="{FF2B5EF4-FFF2-40B4-BE49-F238E27FC236}">
                <a16:creationId xmlns:a16="http://schemas.microsoft.com/office/drawing/2014/main" id="{C3A6F02C-BB7A-4F88-A59D-141C4F660C86}"/>
              </a:ext>
            </a:extLst>
          </p:cNvPr>
          <p:cNvSpPr/>
          <p:nvPr/>
        </p:nvSpPr>
        <p:spPr>
          <a:xfrm>
            <a:off x="0" y="0"/>
            <a:ext cx="9144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32265" y="175953"/>
            <a:ext cx="7185803" cy="477054"/>
          </a:xfrm>
          <a:prstGeom prst="rect">
            <a:avLst/>
          </a:prstGeom>
          <a:noFill/>
        </p:spPr>
        <p:txBody>
          <a:bodyPr wrap="square" rtlCol="0">
            <a:spAutoFit/>
          </a:bodyPr>
          <a:lstStyle/>
          <a:p>
            <a:r>
              <a:rPr lang="en-GB" sz="2500">
                <a:solidFill>
                  <a:schemeClr val="bg1"/>
                </a:solidFill>
                <a:latin typeface="Arial" panose="020B0604020202020204" pitchFamily="34" charset="0"/>
                <a:cs typeface="Arial" panose="020B0604020202020204" pitchFamily="34" charset="0"/>
              </a:rPr>
              <a:t>About Mary’s Meals UK</a:t>
            </a:r>
          </a:p>
        </p:txBody>
      </p:sp>
      <p:grpSp>
        <p:nvGrpSpPr>
          <p:cNvPr id="5" name="Group 4">
            <a:extLst>
              <a:ext uri="{FF2B5EF4-FFF2-40B4-BE49-F238E27FC236}">
                <a16:creationId xmlns:a16="http://schemas.microsoft.com/office/drawing/2014/main" id="{50F524CA-D3B0-4AE5-AA0F-1BD7E9E05743}"/>
              </a:ext>
            </a:extLst>
          </p:cNvPr>
          <p:cNvGrpSpPr/>
          <p:nvPr/>
        </p:nvGrpSpPr>
        <p:grpSpPr>
          <a:xfrm>
            <a:off x="0" y="6240063"/>
            <a:ext cx="9149758" cy="643815"/>
            <a:chOff x="0" y="6240063"/>
            <a:chExt cx="9149758" cy="643815"/>
          </a:xfrm>
        </p:grpSpPr>
        <p:sp>
          <p:nvSpPr>
            <p:cNvPr id="18" name="Rectangle 17">
              <a:extLst>
                <a:ext uri="{FF2B5EF4-FFF2-40B4-BE49-F238E27FC236}">
                  <a16:creationId xmlns:a16="http://schemas.microsoft.com/office/drawing/2014/main" id="{D0D70A2B-F29A-40CF-AE23-982664FC4697}"/>
                </a:ext>
              </a:extLst>
            </p:cNvPr>
            <p:cNvSpPr/>
            <p:nvPr/>
          </p:nvSpPr>
          <p:spPr>
            <a:xfrm>
              <a:off x="0" y="6374921"/>
              <a:ext cx="9144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D975B5C-73F8-4ABF-88B3-29E28EB91C4A}"/>
                </a:ext>
              </a:extLst>
            </p:cNvPr>
            <p:cNvSpPr/>
            <p:nvPr/>
          </p:nvSpPr>
          <p:spPr>
            <a:xfrm>
              <a:off x="0" y="6240063"/>
              <a:ext cx="9149758"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ectangle 3">
            <a:extLst>
              <a:ext uri="{FF2B5EF4-FFF2-40B4-BE49-F238E27FC236}">
                <a16:creationId xmlns:a16="http://schemas.microsoft.com/office/drawing/2014/main" id="{77F6E54A-9BE9-4F02-AE4C-5A2A429B309C}"/>
              </a:ext>
            </a:extLst>
          </p:cNvPr>
          <p:cNvSpPr/>
          <p:nvPr/>
        </p:nvSpPr>
        <p:spPr>
          <a:xfrm>
            <a:off x="112601" y="941097"/>
            <a:ext cx="3466341" cy="5369162"/>
          </a:xfrm>
          <a:prstGeom prst="rect">
            <a:avLst/>
          </a:prstGeom>
        </p:spPr>
        <p:txBody>
          <a:bodyPr wrap="square">
            <a:spAutoFit/>
          </a:bodyPr>
          <a:lstStyle/>
          <a:p>
            <a:pPr>
              <a:spcAft>
                <a:spcPts val="0"/>
              </a:spcAft>
            </a:pPr>
            <a:r>
              <a:rPr lang="en-GB" sz="1270" dirty="0">
                <a:latin typeface="Arial" panose="020B0604020202020204" pitchFamily="34" charset="0"/>
                <a:ea typeface="Calibri" panose="020F0502020204030204" pitchFamily="34" charset="0"/>
                <a:cs typeface="Times New Roman" panose="02020603050405020304" pitchFamily="18" charset="0"/>
              </a:rPr>
              <a:t>Mary’s Meals UK (or ‘MMUK’), a charity registered in Scotland, is the oldest entity in the Mary’s Meals family – the original organisation established as Scottish International Relief in the early 1990s, when our founder and global CEO, Magnus MacFarlane-Barrow, first became involved in international aid during the Bosnian Conflict.</a:t>
            </a:r>
          </a:p>
          <a:p>
            <a:pPr>
              <a:spcAft>
                <a:spcPts val="0"/>
              </a:spcAft>
            </a:pPr>
            <a:r>
              <a:rPr lang="en-GB" sz="1270" dirty="0">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en-GB" sz="1270" dirty="0">
                <a:latin typeface="Arial" panose="020B0604020202020204" pitchFamily="34" charset="0"/>
                <a:ea typeface="Calibri" panose="020F0502020204030204" pitchFamily="34" charset="0"/>
                <a:cs typeface="Times New Roman" panose="02020603050405020304" pitchFamily="18" charset="0"/>
              </a:rPr>
              <a:t>Back then, Magnus was a simple salmon farmer who, along with his family, decided to </a:t>
            </a:r>
            <a:r>
              <a:rPr lang="en-GB" sz="1270" dirty="0">
                <a:latin typeface="Arial" panose="020B0604020202020204" pitchFamily="34" charset="0"/>
                <a:ea typeface="Calibri" panose="020F0502020204030204" pitchFamily="34" charset="0"/>
                <a:cs typeface="Arial" panose="020B0604020202020204" pitchFamily="34" charset="0"/>
              </a:rPr>
              <a:t>do something to help those who were suffering because of the war.</a:t>
            </a:r>
          </a:p>
          <a:p>
            <a:pPr>
              <a:spcAft>
                <a:spcPts val="0"/>
              </a:spcAft>
            </a:pPr>
            <a:endParaRPr lang="en-GB" sz="127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270" dirty="0">
                <a:latin typeface="Arial" panose="020B0604020202020204" pitchFamily="34" charset="0"/>
                <a:ea typeface="Calibri" panose="020F0502020204030204" pitchFamily="34" charset="0"/>
                <a:cs typeface="Arial" panose="020B0604020202020204" pitchFamily="34" charset="0"/>
              </a:rPr>
              <a:t>They relied heavily on the generosity of local people in their village of </a:t>
            </a:r>
            <a:r>
              <a:rPr lang="en-GB" sz="1270" dirty="0" err="1">
                <a:latin typeface="Arial" panose="020B0604020202020204" pitchFamily="34" charset="0"/>
                <a:ea typeface="Calibri" panose="020F0502020204030204" pitchFamily="34" charset="0"/>
                <a:cs typeface="Arial" panose="020B0604020202020204" pitchFamily="34" charset="0"/>
              </a:rPr>
              <a:t>Dalmally</a:t>
            </a:r>
            <a:r>
              <a:rPr lang="en-GB" sz="1270" dirty="0">
                <a:latin typeface="Arial" panose="020B0604020202020204" pitchFamily="34" charset="0"/>
                <a:ea typeface="Calibri" panose="020F0502020204030204" pitchFamily="34" charset="0"/>
                <a:cs typeface="Arial" panose="020B0604020202020204" pitchFamily="34" charset="0"/>
              </a:rPr>
              <a:t> in Argyll, who relentlessly donated food, blankets and other items of aid, which were then stored in the family shed, before being driven out by Magnus to Bosnia-Herzegovina.</a:t>
            </a:r>
            <a:endParaRPr lang="en-GB" sz="127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70" dirty="0">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en-GB" sz="1270" dirty="0">
                <a:latin typeface="Arial" panose="020B0604020202020204" pitchFamily="34" charset="0"/>
                <a:ea typeface="Calibri" panose="020F0502020204030204" pitchFamily="34" charset="0"/>
                <a:cs typeface="Arial" panose="020B0604020202020204" pitchFamily="34" charset="0"/>
              </a:rPr>
              <a:t>Though our largest office is now in Glasgow, that same shed – which continues to be filled, metaphorically at least, with the generosity of our supporters – still serves as the headquarters of Mary’s Meals UK to this day.</a:t>
            </a:r>
            <a:endParaRPr lang="en-GB" sz="1270"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endParaRPr lang="en-GB" sz="1270" dirty="0">
              <a:latin typeface="Arial" panose="020B060402020202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E5F1114A-578F-4FEF-9282-B5848F7891DA}"/>
              </a:ext>
            </a:extLst>
          </p:cNvPr>
          <p:cNvSpPr/>
          <p:nvPr/>
        </p:nvSpPr>
        <p:spPr>
          <a:xfrm>
            <a:off x="8847933" y="6502869"/>
            <a:ext cx="265943" cy="276999"/>
          </a:xfrm>
          <a:prstGeom prst="rect">
            <a:avLst/>
          </a:prstGeom>
        </p:spPr>
        <p:txBody>
          <a:bodyPr wrap="square">
            <a:spAutoFit/>
          </a:bodyPr>
          <a:lstStyle/>
          <a:p>
            <a:pPr>
              <a:spcAft>
                <a:spcPts val="0"/>
              </a:spcAft>
            </a:pPr>
            <a:r>
              <a:rPr lang="en-GB" sz="1200">
                <a:latin typeface="Arial" panose="020B0604020202020204" pitchFamily="34" charset="0"/>
                <a:ea typeface="Calibri" panose="020F0502020204030204" pitchFamily="34" charset="0"/>
                <a:cs typeface="Times New Roman" panose="02020603050405020304" pitchFamily="18" charset="0"/>
              </a:rPr>
              <a:t>9</a:t>
            </a:r>
          </a:p>
        </p:txBody>
      </p:sp>
      <p:pic>
        <p:nvPicPr>
          <p:cNvPr id="12" name="Picture 11">
            <a:extLst>
              <a:ext uri="{FF2B5EF4-FFF2-40B4-BE49-F238E27FC236}">
                <a16:creationId xmlns:a16="http://schemas.microsoft.com/office/drawing/2014/main" id="{EBB91D07-BD8D-4141-98E6-34D6DA90B99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65628"/>
          <a:stretch/>
        </p:blipFill>
        <p:spPr>
          <a:xfrm>
            <a:off x="7944465" y="75882"/>
            <a:ext cx="1065936" cy="628798"/>
          </a:xfrm>
          <a:prstGeom prst="rect">
            <a:avLst/>
          </a:prstGeom>
        </p:spPr>
      </p:pic>
    </p:spTree>
    <p:extLst>
      <p:ext uri="{BB962C8B-B14F-4D97-AF65-F5344CB8AC3E}">
        <p14:creationId xmlns:p14="http://schemas.microsoft.com/office/powerpoint/2010/main" val="7727156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19CDC"/>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411FDFA8CC1A44A9B30EF834DF9C56" ma:contentTypeVersion="13" ma:contentTypeDescription="Create a new document." ma:contentTypeScope="" ma:versionID="01222deb8988d185babf13f926e75f30">
  <xsd:schema xmlns:xsd="http://www.w3.org/2001/XMLSchema" xmlns:xs="http://www.w3.org/2001/XMLSchema" xmlns:p="http://schemas.microsoft.com/office/2006/metadata/properties" xmlns:ns2="8aef9df1-5621-4c65-8e28-37d44457da46" xmlns:ns3="50a1efa9-47d8-481f-aad5-38d3c45f03e8" targetNamespace="http://schemas.microsoft.com/office/2006/metadata/properties" ma:root="true" ma:fieldsID="b602f171c7573f05e39e7d6302fc9624" ns2:_="" ns3:_="">
    <xsd:import namespace="8aef9df1-5621-4c65-8e28-37d44457da46"/>
    <xsd:import namespace="50a1efa9-47d8-481f-aad5-38d3c45f03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ef9df1-5621-4c65-8e28-37d44457da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0a1efa9-47d8-481f-aad5-38d3c45f03e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0a1efa9-47d8-481f-aad5-38d3c45f03e8">
      <UserInfo>
        <DisplayName>Jo-Anne Hamilton</DisplayName>
        <AccountId>763</AccountId>
        <AccountType/>
      </UserInfo>
      <UserInfo>
        <DisplayName>Annette Reid</DisplayName>
        <AccountId>401</AccountId>
        <AccountType/>
      </UserInfo>
      <UserInfo>
        <DisplayName>Gillian McMahon</DisplayName>
        <AccountId>257</AccountId>
        <AccountType/>
      </UserInfo>
      <UserInfo>
        <DisplayName>Emma Hutton</DisplayName>
        <AccountId>3150</AccountId>
        <AccountType/>
      </UserInfo>
      <UserInfo>
        <DisplayName>Rhiannon Barrie</DisplayName>
        <AccountId>2530</AccountId>
        <AccountType/>
      </UserInfo>
      <UserInfo>
        <DisplayName>Gerrard McMahon</DisplayName>
        <AccountId>36</AccountId>
        <AccountType/>
      </UserInfo>
      <UserInfo>
        <DisplayName>Catriona Gillies</DisplayName>
        <AccountId>1374</AccountId>
        <AccountType/>
      </UserInfo>
      <UserInfo>
        <DisplayName>Karen Gray</DisplayName>
        <AccountId>200</AccountId>
        <AccountType/>
      </UserInfo>
      <UserInfo>
        <DisplayName>David Swift</DisplayName>
        <AccountId>178</AccountId>
        <AccountType/>
      </UserInfo>
      <UserInfo>
        <DisplayName>Kim Webster</DisplayName>
        <AccountId>302</AccountId>
        <AccountType/>
      </UserInfo>
      <UserInfo>
        <DisplayName>Kay Laing</DisplayName>
        <AccountId>419</AccountId>
        <AccountType/>
      </UserInfo>
      <UserInfo>
        <DisplayName>Alison Gilchrist</DisplayName>
        <AccountId>468</AccountId>
        <AccountType/>
      </UserInfo>
      <UserInfo>
        <DisplayName>Stephanie Fox</DisplayName>
        <AccountId>679</AccountId>
        <AccountType/>
      </UserInfo>
      <UserInfo>
        <DisplayName>Suzanne Stevenson</DisplayName>
        <AccountId>3652</AccountId>
        <AccountType/>
      </UserInfo>
      <UserInfo>
        <DisplayName>Pauline Rankin</DisplayName>
        <AccountId>4523</AccountId>
        <AccountType/>
      </UserInfo>
      <UserInfo>
        <DisplayName>Sharon Campbell</DisplayName>
        <AccountId>327</AccountId>
        <AccountType/>
      </UserInfo>
    </SharedWithUsers>
  </documentManagement>
</p:properties>
</file>

<file path=customXml/itemProps1.xml><?xml version="1.0" encoding="utf-8"?>
<ds:datastoreItem xmlns:ds="http://schemas.openxmlformats.org/officeDocument/2006/customXml" ds:itemID="{95DA8FD6-15D4-4A35-A79C-6CD0BB5A41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ef9df1-5621-4c65-8e28-37d44457da46"/>
    <ds:schemaRef ds:uri="50a1efa9-47d8-481f-aad5-38d3c45f03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5D7047-BB59-4CF5-939A-F16C7B19D753}">
  <ds:schemaRefs>
    <ds:schemaRef ds:uri="http://schemas.microsoft.com/sharepoint/v3/contenttype/forms"/>
  </ds:schemaRefs>
</ds:datastoreItem>
</file>

<file path=customXml/itemProps3.xml><?xml version="1.0" encoding="utf-8"?>
<ds:datastoreItem xmlns:ds="http://schemas.openxmlformats.org/officeDocument/2006/customXml" ds:itemID="{ADD996FF-69DF-47BE-8D8C-2042026544A8}">
  <ds:schemaRefs>
    <ds:schemaRef ds:uri="50a1efa9-47d8-481f-aad5-38d3c45f03e8"/>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300</TotalTime>
  <Words>2957</Words>
  <Application>Microsoft Office PowerPoint</Application>
  <PresentationFormat>On-screen Show (4:3)</PresentationFormat>
  <Paragraphs>328</Paragraphs>
  <Slides>17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Adams</dc:creator>
  <cp:lastModifiedBy>Catriona Gillies</cp:lastModifiedBy>
  <cp:revision>7</cp:revision>
  <cp:lastPrinted>2016-09-28T12:24:59Z</cp:lastPrinted>
  <dcterms:created xsi:type="dcterms:W3CDTF">2015-06-14T06:43:02Z</dcterms:created>
  <dcterms:modified xsi:type="dcterms:W3CDTF">2022-01-27T11:36:51Z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0x0101001E411FDFA8CC1A44A9B30EF834DF9C56</vt:lpwstr>
  </property>
  <property fmtid="{D5CDD505-2E9C-101B-9397-08002B2CF9AE}" pid="3" name="AuthorIds_UIVersion_4096">
    <vt:lpwstr>401</vt:lpwstr>
  </property>
</Properties>
</file>